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Generated by Spire.Presentation for .NET -->
<p:presentation xmlns:a="http://schemas.openxmlformats.org/drawingml/2006/main" xmlns:r="http://schemas.openxmlformats.org/officeDocument/2006/relationships" xmlns:p="http://schemas.openxmlformats.org/presentationml/2006/main" saveSubsetFonts="1">
  <p:sldMasterIdLst>
    <p:sldMasterId r:id="rId1" id="2147483648"/>
  </p:sldMasterIdLst>
  <p:sldIdLst>
    <p:sldId r:id="rId7" id="257"/>
    <p:sldId r:id="rId8" id="258"/>
    <p:sldId r:id="rId9" id="259"/>
    <p:sldId r:id="rId10" id="260"/>
    <p:sldId r:id="rId11" id="261"/>
    <p:sldId r:id="rId12" id="262"/>
    <p:sldId r:id="rId13" id="263"/>
    <p:sldId r:id="rId14" id="264"/>
    <p:sldId r:id="rId15" id="265"/>
    <p:sldId r:id="rId16" id="266"/>
    <p:sldId r:id="rId17" id="267"/>
    <p:sldId r:id="rId18" id="268"/>
    <p:sldId r:id="rId19" id="269"/>
    <p:sldId r:id="rId20" id="270"/>
    <p:sldId r:id="rId21" id="271"/>
    <p:sldId r:id="rId22" id="272"/>
    <p:sldId r:id="rId23" id="273"/>
    <p:sldId r:id="rId24" id="274"/>
    <p:sldId r:id="rId25" id="275"/>
    <p:sldId r:id="rId26" id="276"/>
    <p:sldId r:id="rId27" id="277"/>
    <p:sldId r:id="rId28" id="278"/>
    <p:sldId r:id="rId29" id="279"/>
    <p:sldId r:id="rId30" id="280"/>
    <p:sldId r:id="rId31" id="281"/>
    <p:sldId r:id="rId32" id="282"/>
    <p:sldId r:id="rId33" id="283"/>
    <p:sldId r:id="rId34" id="284"/>
    <p:sldId r:id="rId35" id="285"/>
    <p:sldId r:id="rId36" id="286"/>
    <p:sldId r:id="rId37" id="287"/>
    <p:sldId r:id="rId38" id="288"/>
    <p:sldId r:id="rId39" id="289"/>
    <p:sldId r:id="rId40" id="290"/>
    <p:sldId r:id="rId41" id="291"/>
    <p:sldId r:id="rId42" id="292"/>
    <p:sldId r:id="rId43" id="293"/>
    <p:sldId r:id="rId44" id="294"/>
    <p:sldId r:id="rId45" id="295"/>
    <p:sldId r:id="rId46" id="296"/>
    <p:sldId r:id="rId47" id="297"/>
    <p:sldId r:id="rId48" id="298"/>
    <p:sldId r:id="rId49" id="299"/>
    <p:sldId r:id="rId50" id="300"/>
    <p:sldId r:id="rId51" id="301"/>
    <p:sldId r:id="rId52" id="302"/>
    <p:sldId r:id="rId53" id="303"/>
    <p:sldId r:id="rId54" id="304"/>
    <p:sldId r:id="rId55" id="305"/>
    <p:sldId r:id="rId56" id="306"/>
    <p:sldId r:id="rId57" id="307"/>
  </p:sldIdLst>
  <p:sldSz cx="12192000" cy="6858000" type="screen16x9"/>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21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0" Type="http://schemas.openxmlformats.org/officeDocument/2006/relationships/slide" Target="slides/slide14.xml" /><Relationship Id="rId21" Type="http://schemas.openxmlformats.org/officeDocument/2006/relationships/slide" Target="slides/slide15.xml" /><Relationship Id="rId22" Type="http://schemas.openxmlformats.org/officeDocument/2006/relationships/slide" Target="slides/slide16.xml" /><Relationship Id="rId23" Type="http://schemas.openxmlformats.org/officeDocument/2006/relationships/slide" Target="slides/slide17.xml" /><Relationship Id="rId24" Type="http://schemas.openxmlformats.org/officeDocument/2006/relationships/slide" Target="slides/slide18.xml" /><Relationship Id="rId25" Type="http://schemas.openxmlformats.org/officeDocument/2006/relationships/slide" Target="slides/slide19.xml" /><Relationship Id="rId26" Type="http://schemas.openxmlformats.org/officeDocument/2006/relationships/slide" Target="slides/slide20.xml" /><Relationship Id="rId27" Type="http://schemas.openxmlformats.org/officeDocument/2006/relationships/slide" Target="slides/slide21.xml" /><Relationship Id="rId28" Type="http://schemas.openxmlformats.org/officeDocument/2006/relationships/slide" Target="slides/slide22.xml" /><Relationship Id="rId29" Type="http://schemas.openxmlformats.org/officeDocument/2006/relationships/slide" Target="slides/slide23.xml" /><Relationship Id="rId3" Type="http://schemas.openxmlformats.org/officeDocument/2006/relationships/presProps" Target="presProps.xml" /><Relationship Id="rId30" Type="http://schemas.openxmlformats.org/officeDocument/2006/relationships/slide" Target="slides/slide24.xml" /><Relationship Id="rId31" Type="http://schemas.openxmlformats.org/officeDocument/2006/relationships/slide" Target="slides/slide25.xml" /><Relationship Id="rId32" Type="http://schemas.openxmlformats.org/officeDocument/2006/relationships/slide" Target="slides/slide26.xml" /><Relationship Id="rId33" Type="http://schemas.openxmlformats.org/officeDocument/2006/relationships/slide" Target="slides/slide27.xml" /><Relationship Id="rId34" Type="http://schemas.openxmlformats.org/officeDocument/2006/relationships/slide" Target="slides/slide28.xml" /><Relationship Id="rId35" Type="http://schemas.openxmlformats.org/officeDocument/2006/relationships/slide" Target="slides/slide29.xml" /><Relationship Id="rId36" Type="http://schemas.openxmlformats.org/officeDocument/2006/relationships/slide" Target="slides/slide30.xml" /><Relationship Id="rId37" Type="http://schemas.openxmlformats.org/officeDocument/2006/relationships/slide" Target="slides/slide31.xml" /><Relationship Id="rId38" Type="http://schemas.openxmlformats.org/officeDocument/2006/relationships/slide" Target="slides/slide32.xml" /><Relationship Id="rId39" Type="http://schemas.openxmlformats.org/officeDocument/2006/relationships/slide" Target="slides/slide33.xml" /><Relationship Id="rId4" Type="http://schemas.openxmlformats.org/officeDocument/2006/relationships/viewProps" Target="viewProps.xml" /><Relationship Id="rId40" Type="http://schemas.openxmlformats.org/officeDocument/2006/relationships/slide" Target="slides/slide34.xml" /><Relationship Id="rId41" Type="http://schemas.openxmlformats.org/officeDocument/2006/relationships/slide" Target="slides/slide35.xml" /><Relationship Id="rId42" Type="http://schemas.openxmlformats.org/officeDocument/2006/relationships/slide" Target="slides/slide36.xml" /><Relationship Id="rId43" Type="http://schemas.openxmlformats.org/officeDocument/2006/relationships/slide" Target="slides/slide37.xml" /><Relationship Id="rId44" Type="http://schemas.openxmlformats.org/officeDocument/2006/relationships/slide" Target="slides/slide38.xml" /><Relationship Id="rId45" Type="http://schemas.openxmlformats.org/officeDocument/2006/relationships/slide" Target="slides/slide39.xml" /><Relationship Id="rId46" Type="http://schemas.openxmlformats.org/officeDocument/2006/relationships/slide" Target="slides/slide40.xml" /><Relationship Id="rId47" Type="http://schemas.openxmlformats.org/officeDocument/2006/relationships/slide" Target="slides/slide41.xml" /><Relationship Id="rId48" Type="http://schemas.openxmlformats.org/officeDocument/2006/relationships/slide" Target="slides/slide42.xml" /><Relationship Id="rId49" Type="http://schemas.openxmlformats.org/officeDocument/2006/relationships/slide" Target="slides/slide43.xml" /><Relationship Id="rId5" Type="http://schemas.openxmlformats.org/officeDocument/2006/relationships/theme" Target="theme/theme1.xml" /><Relationship Id="rId50" Type="http://schemas.openxmlformats.org/officeDocument/2006/relationships/slide" Target="slides/slide44.xml" /><Relationship Id="rId51" Type="http://schemas.openxmlformats.org/officeDocument/2006/relationships/slide" Target="slides/slide45.xml" /><Relationship Id="rId52" Type="http://schemas.openxmlformats.org/officeDocument/2006/relationships/slide" Target="slides/slide46.xml" /><Relationship Id="rId53" Type="http://schemas.openxmlformats.org/officeDocument/2006/relationships/slide" Target="slides/slide47.xml" /><Relationship Id="rId54" Type="http://schemas.openxmlformats.org/officeDocument/2006/relationships/slide" Target="slides/slide48.xml" /><Relationship Id="rId55" Type="http://schemas.openxmlformats.org/officeDocument/2006/relationships/slide" Target="slides/slide49.xml" /><Relationship Id="rId56" Type="http://schemas.openxmlformats.org/officeDocument/2006/relationships/slide" Target="slides/slide50.xml" /><Relationship Id="rId57" Type="http://schemas.openxmlformats.org/officeDocument/2006/relationships/slide" Target="slides/slide51.xml" /><Relationship Id="rId58" Type="http://schemas.openxmlformats.org/officeDocument/2006/relationships/tags" Target="tags/tag1.xml" /><Relationship Id="rId6" Type="http://schemas.openxmlformats.org/officeDocument/2006/relationships/tableStyles" Target="tableStyles.xml" /><Relationship Id="rId7" Type="http://schemas.openxmlformats.org/officeDocument/2006/relationships/slide" Target="slides/slide1.xml" /><Relationship Id="rId8" Type="http://schemas.openxmlformats.org/officeDocument/2006/relationships/slide" Target="slides/slide2.xml" /><Relationship Id="rId9" Type="http://schemas.openxmlformats.org/officeDocument/2006/relationships/slide" Target="slides/slide3.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1"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1"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1"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Content Placeholder 2"/>
          <p:cNvSpPr>
            <a:spLocks noGrp="1"/>
          </p:cNvSpPr>
          <p:nvPr>
            <p:ph type="obj" idx="1"/>
          </p:nvPr>
        </p:nvSpPr>
        <p:spPr/>
        <p:txBody>
          <a:body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1"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1" smtClean="0"/>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Content Placeholder 2"/>
          <p:cNvSpPr>
            <a:spLocks noGrp="1"/>
          </p:cNvSpPr>
          <p:nvPr>
            <p:ph type="obj"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Content Placeholder 3"/>
          <p:cNvSpPr>
            <a:spLocks noGrp="1"/>
          </p:cNvSpPr>
          <p:nvPr>
            <p:ph type="obj"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1"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1" smtClean="0"/>
              <a:t>Click to edit Master text styles</a:t>
            </a:r>
          </a:p>
        </p:txBody>
      </p:sp>
      <p:sp>
        <p:nvSpPr>
          <p:cNvPr id="4" name="Content Placeholder 3"/>
          <p:cNvSpPr>
            <a:spLocks noGrp="1"/>
          </p:cNvSpPr>
          <p:nvPr>
            <p:ph type="obj"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1" smtClean="0"/>
              <a:t>Click to edit Master text styles</a:t>
            </a:r>
          </a:p>
        </p:txBody>
      </p:sp>
      <p:sp>
        <p:nvSpPr>
          <p:cNvPr id="6" name="Content Placeholder 5"/>
          <p:cNvSpPr>
            <a:spLocks noGrp="1"/>
          </p:cNvSpPr>
          <p:nvPr>
            <p:ph type="obj"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t>3/4/2014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t>3/4/2014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3/4/2014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1" smtClean="0"/>
              <a:t>Click to edit Master title style</a:t>
            </a:r>
            <a:endParaRPr lang="en-US"/>
          </a:p>
        </p:txBody>
      </p:sp>
      <p:sp>
        <p:nvSpPr>
          <p:cNvPr id="3" name="Content Placeholder 2"/>
          <p:cNvSpPr>
            <a:spLocks noGrp="1"/>
          </p:cNvSpPr>
          <p:nvPr>
            <p:ph type="obj"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1" smtClean="0"/>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1"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1" smtClean="0"/>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p:spPr>
        <p:txBody>
          <a:bodyPr vert="horz" lIns="91440" tIns="45720" rIns="91440" bIns="45720" rtlCol="0" anchor="ctr">
            <a:normAutofit/>
          </a:bodyPr>
          <a:lstStyle/>
          <a:p>
            <a:r>
              <a:rPr lang="en-US" dirty="1"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p:spPr>
        <p:txBody>
          <a:bodyPr vert="horz" lIns="91440" tIns="45720" rIns="91440" bIns="45720" rtlCol="0">
            <a:normAutofit/>
          </a:body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2"/>
          </p:nvPr>
        </p:nvSpPr>
        <p:spPr>
          <a:xfrm>
            <a:off x="457200" y="6356350"/>
            <a:ext cx="2133600" cy="365125"/>
          </a:xfrm>
          <a:prstGeom prst="rect"/>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3/4/2014</a:t>
            </a:fld>
            <a:endParaRPr lang="en-US"/>
          </a:p>
        </p:txBody>
      </p:sp>
      <p:sp>
        <p:nvSpPr>
          <p:cNvPr id="5" name="Footer Placeholder 4"/>
          <p:cNvSpPr>
            <a:spLocks noGrp="1"/>
          </p:cNvSpPr>
          <p:nvPr>
            <p:ph type="ftr" sz="quarter" idx="3"/>
          </p:nvPr>
        </p:nvSpPr>
        <p:spPr>
          <a:xfrm>
            <a:off x="3124200" y="6356350"/>
            <a:ext cx="2895600" cy="365125"/>
          </a:xfrm>
          <a:prstGeom prst="rect"/>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fast"/>
  <p:timing>
    <p:tnLst>
      <p:par>
        <p:cTn id="1"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2.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6.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1">
                <a:solidFill>
                  <a:srgbClr val="000000"/>
                </a:solidFill>
                <a:latin typeface="微软雅黑"/>
              </a:rPr>
              <a:t>室内定位技术研究进展与挑战</a:t>
            </a:r>
          </a:p>
        </p:txBody>
      </p:sp>
      <p:sp>
        <p:nvSpPr>
          <p:cNvPr id="3" name="New shape"/>
          <p:cNvSpPr/>
          <p:nvPr/>
        </p:nvSpPr>
        <p:spPr>
          <a:xfrm>
            <a:off x="622800" y="3101012"/>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101012"/>
            <a:ext cx="11038043"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dirty="1">
                <a:solidFill>
                  <a:srgbClr val="445164"/>
                </a:solidFill>
                <a:latin typeface="微软雅黑"/>
              </a:rPr>
              <a:t>从传统方法到5G时代的创新应用</a:t>
            </a:r>
          </a:p>
        </p:txBody>
      </p:sp>
      <p:sp>
        <p:nvSpPr>
          <p:cNvPr id="5"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11778" y="4138368"/>
            <a:ext cx="11038043" cy="45193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1">
                <a:solidFill>
                  <a:srgbClr val="000000"/>
                </a:solidFill>
                <a:latin typeface="微软雅黑"/>
              </a:rPr>
              <a:t>作者：讯飞智文</a:t>
            </a:r>
          </a:p>
        </p:txBody>
      </p:sp>
      <p:sp>
        <p:nvSpPr>
          <p:cNvPr id="9" name="New shape"/>
          <p:cNvSpPr/>
          <p:nvPr/>
        </p:nvSpPr>
        <p:spPr>
          <a:xfrm>
            <a:off x="611778" y="4740950"/>
            <a:ext cx="11038043" cy="45193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1">
                <a:solidFill>
                  <a:srgbClr val="000000"/>
                </a:solidFill>
                <a:latin typeface="微软雅黑"/>
              </a:rPr>
              <a:t>汇报时间: 2024/09/19</a:t>
            </a:r>
          </a:p>
        </p:txBody>
      </p:sp>
    </p:spTree>
  </p:cSld>
  <p:clrMapOvr>
    <a:masterClrMapping/>
  </p:clrMapOvr>
  <p:transition spd="fast"/>
  <p:timing>
    <p:tnLst>
      <p:par>
        <p:cTn id="1"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Cricket系统改进</a:t>
            </a:r>
          </a:p>
        </p:txBody>
      </p:sp>
      <p:sp>
        <p:nvSpPr>
          <p:cNvPr id="4" name="New shape"/>
          <p:cNvSpPr/>
          <p:nvPr/>
        </p:nvSpPr>
        <p:spPr>
          <a:xfrm>
            <a:off x="1558800" y="2402271"/>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Cricket系统通过取消固定传感器的需求，采用超声波的传输时间和射频控制信号来实现三维定位，显著降低了系统的部署复杂度和成本。</a:t>
            </a:r>
          </a:p>
        </p:txBody>
      </p:sp>
      <p:sp>
        <p:nvSpPr>
          <p:cNvPr id="5" name="New shape"/>
          <p:cNvSpPr/>
          <p:nvPr/>
        </p:nvSpPr>
        <p:spPr>
          <a:xfrm>
            <a:off x="1556530"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无需固定传感器</a:t>
            </a:r>
          </a:p>
        </p:txBody>
      </p:sp>
      <p:sp>
        <p:nvSpPr>
          <p:cNvPr id="6" name="New shape"/>
          <p:cNvSpPr/>
          <p:nvPr/>
        </p:nvSpPr>
        <p:spPr>
          <a:xfrm>
            <a:off x="4430015" y="2878466"/>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该系统创新地将超声波的传输时间测量与射频控制信号相结合，实现了高精度的三维空间定位，提高了定位的准确性和效率。</a:t>
            </a:r>
          </a:p>
        </p:txBody>
      </p:sp>
      <p:sp>
        <p:nvSpPr>
          <p:cNvPr id="7" name="New shape"/>
          <p:cNvSpPr/>
          <p:nvPr/>
        </p:nvSpPr>
        <p:spPr>
          <a:xfrm>
            <a:off x="4427625" y="1627200"/>
            <a:ext cx="2580660"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超声波与射频技术结合</a:t>
            </a:r>
          </a:p>
        </p:txBody>
      </p:sp>
      <p:sp>
        <p:nvSpPr>
          <p:cNvPr id="8" name="New shape"/>
          <p:cNvSpPr/>
          <p:nvPr/>
        </p:nvSpPr>
        <p:spPr>
          <a:xfrm>
            <a:off x="7301229" y="2878466"/>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Cricket系统在ActiveBat系统的基础上进行了改进，通过优化超声波和射频技术的应用，实现了更灵活、更精确的三维定位功能。</a:t>
            </a:r>
          </a:p>
        </p:txBody>
      </p:sp>
      <p:sp>
        <p:nvSpPr>
          <p:cNvPr id="9" name="New shape"/>
          <p:cNvSpPr/>
          <p:nvPr/>
        </p:nvSpPr>
        <p:spPr>
          <a:xfrm>
            <a:off x="7298841" y="1627200"/>
            <a:ext cx="2580658" cy="1124266"/>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基于ActiveBat系统的优化</a:t>
            </a:r>
          </a:p>
        </p:txBody>
      </p:sp>
    </p:spTree>
  </p:cSld>
  <p:clrMapOvr>
    <a:masterClrMapping/>
  </p:clrMapOvr>
  <p:transition spd="fast"/>
  <p:timing>
    <p:tnLst>
      <p:par>
        <p:cTn id="1"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三维定位实现方式</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超声波定位技术</a:t>
            </a:r>
            <a:br>
              <a:rPr sz="1800" dirty="1">
                <a:latin typeface="微软雅黑"/>
              </a:rPr>
            </a:br>
          </a:p>
          <a:p>
            <a:pPr algn="l">
              <a:lnSpc>
                <a:spcPct val="150000"/>
              </a:lnSpc>
            </a:pPr>
            <a:r>
              <a:rPr sz="1575" b="0" i="0" dirty="1">
                <a:solidFill>
                  <a:srgbClr val="000000"/>
                </a:solidFill>
                <a:latin typeface="微软雅黑"/>
              </a:rPr>
              <a:t>利用超声波传输时间和射频控制信号，如Cricket系统，实现精确的三维空间定位，为室内环境提供可靠的位置信息。</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惯性导航定位</a:t>
            </a:r>
            <a:br>
              <a:rPr sz="1800" dirty="1">
                <a:latin typeface="微软雅黑"/>
              </a:rPr>
            </a:br>
          </a:p>
          <a:p>
            <a:pPr algn="l">
              <a:lnSpc>
                <a:spcPct val="150000"/>
              </a:lnSpc>
            </a:pPr>
            <a:r>
              <a:rPr sz="1575" b="0" i="0" dirty="1">
                <a:solidFill>
                  <a:srgbClr val="000000"/>
                </a:solidFill>
                <a:latin typeface="微软雅黑"/>
              </a:rPr>
              <a:t>通过加速度计、陀螺仪等惯性传感器采集运动参数，运用航位推算算法确定物体位置，实现无需外部参照的自主定位。</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融合定位技术</a:t>
            </a:r>
            <a:br>
              <a:rPr sz="1800" dirty="1">
                <a:latin typeface="微软雅黑"/>
              </a:rPr>
            </a:br>
          </a:p>
          <a:p>
            <a:pPr algn="l">
              <a:lnSpc>
                <a:spcPct val="150000"/>
              </a:lnSpc>
            </a:pPr>
            <a:r>
              <a:rPr sz="1575" b="0" i="0" dirty="1">
                <a:solidFill>
                  <a:srgbClr val="000000"/>
                </a:solidFill>
                <a:latin typeface="微软雅黑"/>
              </a:rPr>
              <a:t>结合WiFi、蓝牙、惯性、视觉等多种定位手段，提高定位精度和鲁棒性，如地磁场与惯性传感器的结合使用，提供无需基础设施的定位解决方案。</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03</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惯性导航定位</a:t>
            </a:r>
          </a:p>
        </p:txBody>
      </p:sp>
    </p:spTree>
  </p:cSld>
  <p:clrMapOvr>
    <a:masterClrMapping/>
  </p:clrMapOvr>
  <p:transition spd="fast"/>
  <p:timing>
    <p:tnLst>
      <p:par>
        <p:cTn id="1"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加速度计数据采集</a:t>
            </a:r>
          </a:p>
        </p:txBody>
      </p:sp>
      <p:sp>
        <p:nvSpPr>
          <p:cNvPr id="4" name="New shape"/>
          <p:cNvSpPr/>
          <p:nvPr/>
        </p:nvSpPr>
        <p:spPr>
          <a:xfrm>
            <a:off x="1558800" y="1627201"/>
            <a:ext cx="3040551" cy="4308743"/>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加速度计的作用与应用</a:t>
            </a:r>
            <a:br>
              <a:rPr sz="1800" dirty="1">
                <a:latin typeface="微软雅黑"/>
              </a:rPr>
            </a:br>
          </a:p>
          <a:p>
            <a:pPr algn="l">
              <a:lnSpc>
                <a:spcPct val="150000"/>
              </a:lnSpc>
            </a:pPr>
            <a:r>
              <a:rPr sz="1575" b="0" i="0" dirty="1">
                <a:solidFill>
                  <a:srgbClr val="000000"/>
                </a:solidFill>
                <a:latin typeface="微软雅黑"/>
              </a:rPr>
              <a:t>加速度计作为一种惯性传感器，能够采集物体的运动参数，如速度和方向变化，常用于室内定位技术中，结合航位推算法，广泛应用于军事、安全等领域。</a:t>
            </a:r>
            <a:br>
              <a:rPr sz="1800" dirty="1">
                <a:latin typeface="微软雅黑"/>
              </a:rPr>
            </a:br>
          </a:p>
        </p:txBody>
      </p:sp>
      <p:sp>
        <p:nvSpPr>
          <p:cNvPr id="5" name="New shape"/>
          <p:cNvSpPr/>
          <p:nvPr/>
        </p:nvSpPr>
        <p:spPr>
          <a:xfrm>
            <a:off x="4726351" y="1627202"/>
            <a:ext cx="3040582" cy="4308743"/>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加速度计在室内定位中的运用</a:t>
            </a:r>
            <a:br>
              <a:rPr sz="1800" dirty="1">
                <a:latin typeface="微软雅黑"/>
              </a:rPr>
            </a:br>
          </a:p>
          <a:p>
            <a:pPr algn="l">
              <a:lnSpc>
                <a:spcPct val="150000"/>
              </a:lnSpc>
            </a:pPr>
            <a:r>
              <a:rPr sz="1575" b="0" i="0" dirty="1">
                <a:solidFill>
                  <a:srgbClr val="000000"/>
                </a:solidFill>
                <a:latin typeface="微软雅黑"/>
              </a:rPr>
              <a:t>利用加速度计采集的数据，可以结合航位推算法进行室内定位，尤其当与地磁匹配或WiFi融合使用时，能显著提高定位的精度和鲁棒性，适用于行人航迹推算（PDR）。</a:t>
            </a:r>
            <a:br>
              <a:rPr sz="1800" dirty="1">
                <a:latin typeface="微软雅黑"/>
              </a:rPr>
            </a:br>
          </a:p>
        </p:txBody>
      </p:sp>
      <p:sp>
        <p:nvSpPr>
          <p:cNvPr id="6" name="New shape"/>
          <p:cNvSpPr/>
          <p:nvPr/>
        </p:nvSpPr>
        <p:spPr>
          <a:xfrm>
            <a:off x="7893933" y="1627201"/>
            <a:ext cx="3040555" cy="4308743"/>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影响定位精度的因素</a:t>
            </a:r>
            <a:br>
              <a:rPr sz="1800" dirty="1">
                <a:latin typeface="微软雅黑"/>
              </a:rPr>
            </a:br>
          </a:p>
          <a:p>
            <a:pPr algn="l">
              <a:lnSpc>
                <a:spcPct val="150000"/>
              </a:lnSpc>
            </a:pPr>
            <a:r>
              <a:rPr sz="1575" b="0" i="0" dirty="1">
                <a:solidFill>
                  <a:srgbClr val="000000"/>
                </a:solidFill>
                <a:latin typeface="微软雅黑"/>
              </a:rPr>
              <a:t>加速度计的质量及安放位置直接影响到室内定位的精度。高质量的传感器和正确的安放位置是确保定位准确性的关键因素，尤其在使用行人航迹推算（PDR）技术时。</a:t>
            </a:r>
            <a:br>
              <a:rPr sz="1800" dirty="1">
                <a:latin typeface="微软雅黑"/>
              </a:rPr>
            </a:br>
          </a:p>
        </p:txBody>
      </p:sp>
    </p:spTree>
  </p:cSld>
  <p:clrMapOvr>
    <a:masterClrMapping/>
  </p:clrMapOvr>
  <p:transition spd="fast"/>
  <p:timing>
    <p:tnLst>
      <p:par>
        <p:cTn id="1"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航位推算法精度影响</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时间累积误差</a:t>
            </a:r>
          </a:p>
          <a:p>
            <a:pPr algn="l">
              <a:lnSpc>
                <a:spcPct val="150000"/>
              </a:lnSpc>
            </a:pPr>
            <a:r>
              <a:rPr sz="1575" b="0" i="0" dirty="1">
                <a:solidFill>
                  <a:srgbClr val="000000"/>
                </a:solidFill>
                <a:latin typeface="微软雅黑"/>
              </a:rPr>
              <a:t>航位推算法在长时间运行后，由于连续的计算和环境因素的干扰，会产生时间累积误差，导致定位精度随时间的推移而逐渐降低。</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环境因素影响</a:t>
            </a:r>
          </a:p>
          <a:p>
            <a:pPr algn="r">
              <a:lnSpc>
                <a:spcPct val="150000"/>
              </a:lnSpc>
            </a:pPr>
            <a:r>
              <a:rPr sz="1575" b="0" i="0" dirty="1">
                <a:solidFill>
                  <a:srgbClr val="000000"/>
                </a:solidFill>
                <a:latin typeface="微软雅黑"/>
              </a:rPr>
              <a:t>航位推算法受环境因素影响显著，如温度、气压变化等，这些因素会干扰算法的计算过程，进一步加剧定位精度的下降。</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设备性能限制</a:t>
            </a:r>
          </a:p>
          <a:p>
            <a:pPr algn="l">
              <a:lnSpc>
                <a:spcPct val="150000"/>
              </a:lnSpc>
            </a:pPr>
            <a:r>
              <a:rPr sz="1575" b="0" i="0" dirty="1">
                <a:solidFill>
                  <a:srgbClr val="000000"/>
                </a:solidFill>
                <a:latin typeface="微软雅黑"/>
              </a:rPr>
              <a:t>航位推算法的定位精度还受到设备性能的限制，包括传感器精度、处理器速度等，设备的局限性直接影响了算法执行的效率和准确性。</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04</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视觉定位技术</a:t>
            </a:r>
          </a:p>
        </p:txBody>
      </p:sp>
    </p:spTree>
  </p:cSld>
  <p:clrMapOvr>
    <a:masterClrMapping/>
  </p:clrMapOvr>
  <p:transition spd="fast"/>
  <p:timing>
    <p:tnLst>
      <p:par>
        <p:cTn id="1"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摄像头图像分析</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图像匹配定位技术</a:t>
            </a:r>
            <a:br>
              <a:rPr sz="1800" dirty="1">
                <a:latin typeface="微软雅黑"/>
              </a:rPr>
            </a:br>
          </a:p>
          <a:p>
            <a:pPr algn="l">
              <a:lnSpc>
                <a:spcPct val="150000"/>
              </a:lnSpc>
            </a:pPr>
            <a:r>
              <a:rPr sz="1575" b="0" i="0" dirty="1">
                <a:solidFill>
                  <a:srgbClr val="000000"/>
                </a:solidFill>
                <a:latin typeface="微软雅黑"/>
              </a:rPr>
              <a:t>图像匹配定位技术通过比对摄像头捕捉的实时图像与预先存储的图像数据库，实现精确的位置识别，广泛应用于手机等移动设备的室内定位中。</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交会定位原理</a:t>
            </a:r>
            <a:br>
              <a:rPr sz="1800" dirty="1">
                <a:latin typeface="微软雅黑"/>
              </a:rPr>
            </a:br>
          </a:p>
          <a:p>
            <a:pPr algn="l">
              <a:lnSpc>
                <a:spcPct val="150000"/>
              </a:lnSpc>
            </a:pPr>
            <a:r>
              <a:rPr sz="1575" b="0" i="0" dirty="1">
                <a:solidFill>
                  <a:srgbClr val="000000"/>
                </a:solidFill>
                <a:latin typeface="微软雅黑"/>
              </a:rPr>
              <a:t>交会定位方法利用两个或多个相机从不同角度拍摄同一场景，通过分析图像间的密度匹配和运动恢复结构(SFM)，确定目标的三维位置。</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视觉定位在机器人上的应用</a:t>
            </a:r>
            <a:br>
              <a:rPr sz="1800" dirty="1">
                <a:latin typeface="微软雅黑"/>
              </a:rPr>
            </a:br>
          </a:p>
          <a:p>
            <a:pPr algn="l">
              <a:lnSpc>
                <a:spcPct val="150000"/>
              </a:lnSpc>
            </a:pPr>
            <a:r>
              <a:rPr sz="1575" b="0" i="0" dirty="1">
                <a:solidFill>
                  <a:srgbClr val="000000"/>
                </a:solidFill>
                <a:latin typeface="微软雅黑"/>
              </a:rPr>
              <a:t>视觉定位通过机器人搭载的摄像机拍摄周边环境，结合计算机视觉技术处理和分析图像数据，从而实现机器人的精确室内定位和导航。</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计算机视觉在定位中应用</a:t>
            </a:r>
          </a:p>
        </p:txBody>
      </p:sp>
      <p:sp>
        <p:nvSpPr>
          <p:cNvPr id="4" name="New shape"/>
          <p:cNvSpPr/>
          <p:nvPr/>
        </p:nvSpPr>
        <p:spPr>
          <a:xfrm>
            <a:off x="1558800" y="1627200"/>
            <a:ext cx="2744215" cy="248851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机器人视觉定位</a:t>
            </a:r>
            <a:br>
              <a:rPr sz="1800" dirty="1">
                <a:latin typeface="微软雅黑"/>
              </a:rPr>
            </a:br>
          </a:p>
          <a:p>
            <a:pPr algn="l">
              <a:lnSpc>
                <a:spcPct val="150000"/>
              </a:lnSpc>
            </a:pPr>
            <a:r>
              <a:rPr sz="1575" b="0" i="0" dirty="1">
                <a:solidFill>
                  <a:srgbClr val="000000"/>
                </a:solidFill>
                <a:latin typeface="微软雅黑"/>
              </a:rPr>
              <a:t>机器人通过安装的摄像机拍摄周围环境，利用图像处理与分析技术实现自我定位，这种方法提高了机器人在复杂环境中的定位精度和效率。</a:t>
            </a:r>
          </a:p>
        </p:txBody>
      </p:sp>
      <p:sp>
        <p:nvSpPr>
          <p:cNvPr id="5" name="New shape"/>
          <p:cNvSpPr/>
          <p:nvPr/>
        </p:nvSpPr>
        <p:spPr>
          <a:xfrm>
            <a:off x="4430015" y="1627200"/>
            <a:ext cx="2744215"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手机单目摄像头定位</a:t>
            </a:r>
            <a:br>
              <a:rPr sz="1800" dirty="1">
                <a:latin typeface="微软雅黑"/>
              </a:rPr>
            </a:br>
          </a:p>
          <a:p>
            <a:pPr algn="l">
              <a:lnSpc>
                <a:spcPct val="150000"/>
              </a:lnSpc>
            </a:pPr>
            <a:r>
              <a:rPr sz="1575" b="0" i="0" dirty="1">
                <a:solidFill>
                  <a:srgbClr val="000000"/>
                </a:solidFill>
                <a:latin typeface="微软雅黑"/>
              </a:rPr>
              <a:t>利用手机设备的单目摄像头，通过图像匹配技术进行定位，这种方式广泛应用于智能手机中，为用户提供便捷的定位服务，改善了用户体验。</a:t>
            </a:r>
          </a:p>
        </p:txBody>
      </p:sp>
      <p:sp>
        <p:nvSpPr>
          <p:cNvPr id="6" name="New shape"/>
          <p:cNvSpPr/>
          <p:nvPr/>
        </p:nvSpPr>
        <p:spPr>
          <a:xfrm>
            <a:off x="7301229" y="1627200"/>
            <a:ext cx="2744216"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视觉定位服务技术</a:t>
            </a:r>
            <a:br>
              <a:rPr sz="1800" dirty="1">
                <a:latin typeface="微软雅黑"/>
              </a:rPr>
            </a:br>
          </a:p>
          <a:p>
            <a:pPr algn="l">
              <a:lnSpc>
                <a:spcPct val="150000"/>
              </a:lnSpc>
            </a:pPr>
            <a:r>
              <a:rPr sz="1575" b="0" i="0" dirty="1">
                <a:solidFill>
                  <a:srgbClr val="000000"/>
                </a:solidFill>
                <a:latin typeface="微软雅黑"/>
              </a:rPr>
              <a:t>谷歌视觉定位服务（VPS）等技术，基于视觉定位原理，能够精准识别用户的位置，为ar、vr等应用提供基础支持，推动了位置服务的创新发展。</a:t>
            </a:r>
          </a:p>
        </p:txBody>
      </p:sp>
    </p:spTree>
  </p:cSld>
  <p:clrMapOvr>
    <a:masterClrMapping/>
  </p:clrMapOvr>
  <p:transition spd="fast"/>
  <p:timing>
    <p:tnLst>
      <p:par>
        <p:cTn id="1"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05</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WiFi室内定位技术</a:t>
            </a:r>
          </a:p>
        </p:txBody>
      </p:sp>
    </p:spTree>
  </p:cSld>
  <p:clrMapOvr>
    <a:masterClrMapping/>
  </p:clrMapOvr>
  <p:transition spd="fast"/>
  <p:timing>
    <p:tnLst>
      <p:par>
        <p:cTn id="1"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RSSI方法与位置指纹法</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RSSI方法概述</a:t>
            </a:r>
          </a:p>
          <a:p>
            <a:pPr algn="l">
              <a:lnSpc>
                <a:spcPct val="150000"/>
              </a:lnSpc>
            </a:pPr>
            <a:r>
              <a:rPr sz="1575" b="0" i="0" dirty="1">
                <a:solidFill>
                  <a:srgbClr val="000000"/>
                </a:solidFill>
                <a:latin typeface="微软雅黑"/>
              </a:rPr>
              <a:t>RSSI方法通过测量接收信号的强度来估计距离，但在不同环境下受信号衰减影响较大，定位精度可能不理想。</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位置指纹法原理</a:t>
            </a:r>
          </a:p>
          <a:p>
            <a:pPr algn="r">
              <a:lnSpc>
                <a:spcPct val="150000"/>
              </a:lnSpc>
            </a:pPr>
            <a:r>
              <a:rPr sz="1575" b="0" i="0" dirty="1">
                <a:solidFill>
                  <a:srgbClr val="000000"/>
                </a:solidFill>
                <a:latin typeface="微软雅黑"/>
              </a:rPr>
              <a:t>位置指纹法利用RSSI值与特定位置的关联性进行定位，依赖校准点的密度提高精度，减少对额外硬件的依赖。</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位置指纹法应用案例</a:t>
            </a:r>
          </a:p>
          <a:p>
            <a:pPr algn="l">
              <a:lnSpc>
                <a:spcPct val="150000"/>
              </a:lnSpc>
            </a:pPr>
            <a:r>
              <a:rPr sz="1575" b="0" i="0" dirty="1">
                <a:solidFill>
                  <a:srgbClr val="000000"/>
                </a:solidFill>
                <a:latin typeface="微软雅黑"/>
              </a:rPr>
              <a:t>例如RADAR系统，在空旷室内环境中通过位置指纹法可实现2到5米的定位精度，展示了该方法在WiFi定位中的有效性。</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979200"/>
            <a:ext cx="3672000" cy="511200"/>
          </a:xfrm>
          <a:prstGeom prst="rect"/>
          <a:ln>
            <a:noFill/>
          </a:ln>
        </p:spPr>
      </p:pic>
      <p:sp>
        <p:nvSpPr>
          <p:cNvPr id="3" name="New shape"/>
          <p:cNvSpPr/>
          <p:nvPr/>
        </p:nvSpPr>
        <p:spPr>
          <a:xfrm>
            <a:off x="1054800" y="1037646"/>
            <a:ext cx="2482880"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目录</a:t>
            </a:r>
          </a:p>
        </p:txBody>
      </p:sp>
      <p:sp>
        <p:nvSpPr>
          <p:cNvPr id="4" name="New shape"/>
          <p:cNvSpPr/>
          <p:nvPr/>
        </p:nvSpPr>
        <p:spPr>
          <a:xfrm>
            <a:off x="2340000" y="2494800"/>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01</a:t>
            </a:r>
            <a:r>
              <a:rPr sz="1800" dirty="1">
                <a:latin typeface="微软雅黑"/>
              </a:rPr>
              <a:t> </a:t>
            </a:r>
            <a:r>
              <a:rPr sz="1575" b="0" i="0" dirty="1">
                <a:solidFill>
                  <a:srgbClr val="000000"/>
                </a:solidFill>
                <a:latin typeface="微软雅黑"/>
              </a:rPr>
              <a:t>室内定位技术概述</a:t>
            </a:r>
          </a:p>
        </p:txBody>
      </p:sp>
      <p:sp>
        <p:nvSpPr>
          <p:cNvPr id="5" name="New shape"/>
          <p:cNvSpPr/>
          <p:nvPr/>
        </p:nvSpPr>
        <p:spPr>
          <a:xfrm>
            <a:off x="6484141" y="2494800"/>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02</a:t>
            </a:r>
            <a:r>
              <a:rPr sz="1800" dirty="1">
                <a:latin typeface="微软雅黑"/>
              </a:rPr>
              <a:t> </a:t>
            </a:r>
            <a:r>
              <a:rPr sz="1575" b="0" i="0" dirty="1">
                <a:solidFill>
                  <a:srgbClr val="000000"/>
                </a:solidFill>
                <a:latin typeface="微软雅黑"/>
              </a:rPr>
              <a:t>超声波定位技术</a:t>
            </a:r>
          </a:p>
        </p:txBody>
      </p:sp>
      <p:sp>
        <p:nvSpPr>
          <p:cNvPr id="6" name="New shape"/>
          <p:cNvSpPr/>
          <p:nvPr/>
        </p:nvSpPr>
        <p:spPr>
          <a:xfrm>
            <a:off x="2340000" y="2998223"/>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03</a:t>
            </a:r>
            <a:r>
              <a:rPr sz="1800" dirty="1">
                <a:latin typeface="微软雅黑"/>
              </a:rPr>
              <a:t> </a:t>
            </a:r>
            <a:r>
              <a:rPr sz="1575" b="0" i="0" dirty="1">
                <a:solidFill>
                  <a:srgbClr val="000000"/>
                </a:solidFill>
                <a:latin typeface="微软雅黑"/>
              </a:rPr>
              <a:t>惯性导航定位</a:t>
            </a:r>
          </a:p>
        </p:txBody>
      </p:sp>
      <p:sp>
        <p:nvSpPr>
          <p:cNvPr id="7" name="New shape"/>
          <p:cNvSpPr/>
          <p:nvPr/>
        </p:nvSpPr>
        <p:spPr>
          <a:xfrm>
            <a:off x="6484141" y="2998223"/>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04</a:t>
            </a:r>
            <a:r>
              <a:rPr sz="1800" dirty="1">
                <a:latin typeface="微软雅黑"/>
              </a:rPr>
              <a:t> </a:t>
            </a:r>
            <a:r>
              <a:rPr sz="1575" b="0" i="0" dirty="1">
                <a:solidFill>
                  <a:srgbClr val="000000"/>
                </a:solidFill>
                <a:latin typeface="微软雅黑"/>
              </a:rPr>
              <a:t>视觉定位技术</a:t>
            </a:r>
          </a:p>
        </p:txBody>
      </p:sp>
      <p:sp>
        <p:nvSpPr>
          <p:cNvPr id="8" name="New shape"/>
          <p:cNvSpPr/>
          <p:nvPr/>
        </p:nvSpPr>
        <p:spPr>
          <a:xfrm>
            <a:off x="2340000" y="3501646"/>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05</a:t>
            </a:r>
            <a:r>
              <a:rPr sz="1800" dirty="1">
                <a:latin typeface="微软雅黑"/>
              </a:rPr>
              <a:t> </a:t>
            </a:r>
            <a:r>
              <a:rPr sz="1575" b="0" i="0" dirty="1">
                <a:solidFill>
                  <a:srgbClr val="000000"/>
                </a:solidFill>
                <a:latin typeface="微软雅黑"/>
              </a:rPr>
              <a:t>WiFi室内定位技术</a:t>
            </a:r>
          </a:p>
        </p:txBody>
      </p:sp>
      <p:sp>
        <p:nvSpPr>
          <p:cNvPr id="9" name="New shape"/>
          <p:cNvSpPr/>
          <p:nvPr/>
        </p:nvSpPr>
        <p:spPr>
          <a:xfrm>
            <a:off x="6484141" y="3501646"/>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06</a:t>
            </a:r>
            <a:r>
              <a:rPr sz="1800" dirty="1">
                <a:latin typeface="微软雅黑"/>
              </a:rPr>
              <a:t> </a:t>
            </a:r>
            <a:r>
              <a:rPr sz="1575" b="0" i="0" dirty="1">
                <a:solidFill>
                  <a:srgbClr val="000000"/>
                </a:solidFill>
                <a:latin typeface="微软雅黑"/>
              </a:rPr>
              <a:t>其他定位技术</a:t>
            </a:r>
          </a:p>
        </p:txBody>
      </p:sp>
      <p:sp>
        <p:nvSpPr>
          <p:cNvPr id="10" name="New shape"/>
          <p:cNvSpPr/>
          <p:nvPr/>
        </p:nvSpPr>
        <p:spPr>
          <a:xfrm>
            <a:off x="2340000" y="4005069"/>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07</a:t>
            </a:r>
            <a:r>
              <a:rPr sz="1800" dirty="1">
                <a:latin typeface="微软雅黑"/>
              </a:rPr>
              <a:t> </a:t>
            </a:r>
            <a:r>
              <a:rPr sz="1575" b="0" i="0" dirty="1">
                <a:solidFill>
                  <a:srgbClr val="000000"/>
                </a:solidFill>
                <a:latin typeface="微软雅黑"/>
              </a:rPr>
              <a:t>融合定位技术研究</a:t>
            </a:r>
          </a:p>
        </p:txBody>
      </p:sp>
      <p:sp>
        <p:nvSpPr>
          <p:cNvPr id="11" name="New shape"/>
          <p:cNvSpPr/>
          <p:nvPr/>
        </p:nvSpPr>
        <p:spPr>
          <a:xfrm>
            <a:off x="6484141" y="4005069"/>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08</a:t>
            </a:r>
            <a:r>
              <a:rPr sz="1800" dirty="1">
                <a:latin typeface="微软雅黑"/>
              </a:rPr>
              <a:t> </a:t>
            </a:r>
            <a:r>
              <a:rPr sz="1575" b="0" i="0" dirty="1">
                <a:solidFill>
                  <a:srgbClr val="000000"/>
                </a:solidFill>
                <a:latin typeface="微软雅黑"/>
              </a:rPr>
              <a:t>地磁定位技术</a:t>
            </a:r>
          </a:p>
        </p:txBody>
      </p:sp>
      <p:sp>
        <p:nvSpPr>
          <p:cNvPr id="12" name="New shape"/>
          <p:cNvSpPr/>
          <p:nvPr/>
        </p:nvSpPr>
        <p:spPr>
          <a:xfrm>
            <a:off x="2340000" y="4508491"/>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09</a:t>
            </a:r>
            <a:r>
              <a:rPr sz="1800" dirty="1">
                <a:latin typeface="微软雅黑"/>
              </a:rPr>
              <a:t> </a:t>
            </a:r>
            <a:r>
              <a:rPr sz="1575" b="0" i="0" dirty="1">
                <a:solidFill>
                  <a:srgbClr val="000000"/>
                </a:solidFill>
                <a:latin typeface="微软雅黑"/>
              </a:rPr>
              <a:t>NFC与LED定位技术</a:t>
            </a:r>
          </a:p>
        </p:txBody>
      </p:sp>
      <p:sp>
        <p:nvSpPr>
          <p:cNvPr id="13" name="New shape"/>
          <p:cNvSpPr/>
          <p:nvPr/>
        </p:nvSpPr>
        <p:spPr>
          <a:xfrm>
            <a:off x="6484141" y="4508491"/>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10</a:t>
            </a:r>
            <a:r>
              <a:rPr sz="1800" dirty="1">
                <a:latin typeface="微软雅黑"/>
              </a:rPr>
              <a:t> </a:t>
            </a:r>
            <a:r>
              <a:rPr sz="1575" b="0" i="0" dirty="1">
                <a:solidFill>
                  <a:srgbClr val="000000"/>
                </a:solidFill>
                <a:latin typeface="微软雅黑"/>
              </a:rPr>
              <a:t>多用户协同定位</a:t>
            </a:r>
          </a:p>
        </p:txBody>
      </p:sp>
      <p:sp>
        <p:nvSpPr>
          <p:cNvPr id="14" name="New shape"/>
          <p:cNvSpPr/>
          <p:nvPr/>
        </p:nvSpPr>
        <p:spPr>
          <a:xfrm>
            <a:off x="2340000" y="5011915"/>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11</a:t>
            </a:r>
            <a:r>
              <a:rPr sz="1800" dirty="1">
                <a:latin typeface="微软雅黑"/>
              </a:rPr>
              <a:t> </a:t>
            </a:r>
            <a:r>
              <a:rPr sz="1575" b="0" i="0" dirty="1">
                <a:solidFill>
                  <a:srgbClr val="000000"/>
                </a:solidFill>
                <a:latin typeface="微软雅黑"/>
              </a:rPr>
              <a:t>室内定位技术对比</a:t>
            </a:r>
          </a:p>
        </p:txBody>
      </p:sp>
      <p:sp>
        <p:nvSpPr>
          <p:cNvPr id="15" name="New shape"/>
          <p:cNvSpPr/>
          <p:nvPr/>
        </p:nvSpPr>
        <p:spPr>
          <a:xfrm>
            <a:off x="6484141" y="5011915"/>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12</a:t>
            </a:r>
            <a:r>
              <a:rPr sz="1800" dirty="1">
                <a:latin typeface="微软雅黑"/>
              </a:rPr>
              <a:t> </a:t>
            </a:r>
            <a:r>
              <a:rPr sz="1575" b="0" i="0" dirty="1">
                <a:solidFill>
                  <a:srgbClr val="000000"/>
                </a:solidFill>
                <a:latin typeface="微软雅黑"/>
              </a:rPr>
              <a:t>应用进展与挑战</a:t>
            </a:r>
          </a:p>
        </p:txBody>
      </p:sp>
      <p:sp>
        <p:nvSpPr>
          <p:cNvPr id="16" name="New shape"/>
          <p:cNvSpPr/>
          <p:nvPr/>
        </p:nvSpPr>
        <p:spPr>
          <a:xfrm>
            <a:off x="2340000" y="5515337"/>
            <a:ext cx="4152432"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13</a:t>
            </a:r>
            <a:r>
              <a:rPr sz="1800" dirty="1">
                <a:latin typeface="微软雅黑"/>
              </a:rPr>
              <a:t> </a:t>
            </a:r>
            <a:r>
              <a:rPr sz="1575" b="0" i="0" dirty="1">
                <a:solidFill>
                  <a:srgbClr val="000000"/>
                </a:solidFill>
                <a:latin typeface="微软雅黑"/>
              </a:rPr>
              <a:t>5G时代下的定位发展</a:t>
            </a:r>
          </a:p>
        </p:txBody>
      </p:sp>
      <p:sp>
        <p:nvSpPr>
          <p:cNvPr id="17" name="New shape"/>
          <p:cNvSpPr/>
          <p:nvPr/>
        </p:nvSpPr>
        <p:spPr>
          <a:xfrm>
            <a:off x="6484141" y="5515337"/>
            <a:ext cx="4152433" cy="503423"/>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1" dirty="1">
                <a:solidFill>
                  <a:srgbClr val="445164"/>
                </a:solidFill>
                <a:latin typeface="微软雅黑"/>
              </a:rPr>
              <a:t>14</a:t>
            </a:r>
            <a:r>
              <a:rPr sz="1800" dirty="1">
                <a:latin typeface="微软雅黑"/>
              </a:rPr>
              <a:t> </a:t>
            </a:r>
            <a:r>
              <a:rPr sz="1575" b="0" i="0" dirty="1">
                <a:solidFill>
                  <a:srgbClr val="000000"/>
                </a:solidFill>
                <a:latin typeface="微软雅黑"/>
              </a:rPr>
              <a:t>未来发展趋势</a:t>
            </a:r>
          </a:p>
        </p:txBody>
      </p:sp>
    </p:spTree>
  </p:cSld>
  <p:clrMapOvr>
    <a:masterClrMapping/>
  </p:clrMapOvr>
  <p:transition spd="fast"/>
  <p:timing>
    <p:tnLst>
      <p:par>
        <p:cTn id="1"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RADAR系统精度分析</a:t>
            </a:r>
          </a:p>
        </p:txBody>
      </p:sp>
      <p:sp>
        <p:nvSpPr>
          <p:cNvPr id="4" name="New shape"/>
          <p:cNvSpPr/>
          <p:nvPr/>
        </p:nvSpPr>
        <p:spPr>
          <a:xfrm>
            <a:off x="1558800" y="2878466"/>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在空旷的室内环境中，RADAR系统的精度可以达到2到5米的范围，这一特性使得RADAR系统在室内定位与追踪方面显示出较高的应用价值。</a:t>
            </a:r>
          </a:p>
        </p:txBody>
      </p:sp>
      <p:sp>
        <p:nvSpPr>
          <p:cNvPr id="5" name="New shape"/>
          <p:cNvSpPr/>
          <p:nvPr/>
        </p:nvSpPr>
        <p:spPr>
          <a:xfrm>
            <a:off x="1556410" y="1627200"/>
            <a:ext cx="2580658"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RADAR系统室内精度</a:t>
            </a:r>
          </a:p>
        </p:txBody>
      </p:sp>
      <p:sp>
        <p:nvSpPr>
          <p:cNvPr id="6" name="New shape"/>
          <p:cNvSpPr/>
          <p:nvPr/>
        </p:nvSpPr>
        <p:spPr>
          <a:xfrm>
            <a:off x="4430015" y="2402270"/>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尽管RADAR系统在室内环境下能够达到2~5m的精度，但其精度受到多种因素的影响，包括环境复杂度、系统部署位置及信号干扰等。</a:t>
            </a:r>
          </a:p>
        </p:txBody>
      </p:sp>
      <p:sp>
        <p:nvSpPr>
          <p:cNvPr id="7" name="New shape"/>
          <p:cNvSpPr/>
          <p:nvPr/>
        </p:nvSpPr>
        <p:spPr>
          <a:xfrm>
            <a:off x="4427745"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精度影响因素</a:t>
            </a:r>
          </a:p>
        </p:txBody>
      </p:sp>
      <p:sp>
        <p:nvSpPr>
          <p:cNvPr id="8" name="New shape"/>
          <p:cNvSpPr/>
          <p:nvPr/>
        </p:nvSpPr>
        <p:spPr>
          <a:xfrm>
            <a:off x="7301229" y="2402270"/>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为提升RADAR系统的精度，可以采取优化系统部署位置、使用高性能硬件和采用先进的信号处理算法等策略，以减少误差和提高定位精确度。</a:t>
            </a:r>
          </a:p>
        </p:txBody>
      </p:sp>
      <p:sp>
        <p:nvSpPr>
          <p:cNvPr id="9" name="New shape"/>
          <p:cNvSpPr/>
          <p:nvPr/>
        </p:nvSpPr>
        <p:spPr>
          <a:xfrm>
            <a:off x="7298959"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精度提升策略</a:t>
            </a:r>
          </a:p>
        </p:txBody>
      </p:sp>
    </p:spTree>
  </p:cSld>
  <p:clrMapOvr>
    <a:masterClrMapping/>
  </p:clrMapOvr>
  <p:transition spd="fast"/>
  <p:timing>
    <p:tnLst>
      <p:par>
        <p:cTn id="1"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06</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其他定位技术</a:t>
            </a:r>
          </a:p>
        </p:txBody>
      </p:sp>
    </p:spTree>
  </p:cSld>
  <p:clrMapOvr>
    <a:masterClrMapping/>
  </p:clrMapOvr>
  <p:transition spd="fast"/>
  <p:timing>
    <p:tnLst>
      <p:par>
        <p:cTn id="1"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蓝牙、ZigBee特点</a:t>
            </a:r>
          </a:p>
        </p:txBody>
      </p:sp>
      <p:sp>
        <p:nvSpPr>
          <p:cNvPr id="4" name="New shape"/>
          <p:cNvSpPr/>
          <p:nvPr/>
        </p:nvSpPr>
        <p:spPr>
          <a:xfrm>
            <a:off x="1558800" y="1627200"/>
            <a:ext cx="2744215" cy="248851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低功耗通讯优势</a:t>
            </a:r>
            <a:br>
              <a:rPr sz="1800" dirty="1">
                <a:latin typeface="微软雅黑"/>
              </a:rPr>
            </a:br>
          </a:p>
          <a:p>
            <a:pPr algn="l">
              <a:lnSpc>
                <a:spcPct val="150000"/>
              </a:lnSpc>
            </a:pPr>
            <a:r>
              <a:rPr sz="1575" b="0" i="0" dirty="1">
                <a:solidFill>
                  <a:srgbClr val="000000"/>
                </a:solidFill>
                <a:latin typeface="微软雅黑"/>
              </a:rPr>
              <a:t>蓝牙和ZigBee技术均基于短距离低功耗通讯协议，这使得它们在电池寿命和能源效率方面表现出色，尤其适合移动设备和小型传感器网络。</a:t>
            </a:r>
          </a:p>
        </p:txBody>
      </p:sp>
      <p:sp>
        <p:nvSpPr>
          <p:cNvPr id="5" name="New shape"/>
          <p:cNvSpPr/>
          <p:nvPr/>
        </p:nvSpPr>
        <p:spPr>
          <a:xfrm>
            <a:off x="4430015" y="1627200"/>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定位实现方法多样</a:t>
            </a:r>
            <a:br>
              <a:rPr sz="1800" dirty="1">
                <a:latin typeface="微软雅黑"/>
              </a:rPr>
            </a:br>
          </a:p>
          <a:p>
            <a:pPr algn="l">
              <a:lnSpc>
                <a:spcPct val="150000"/>
              </a:lnSpc>
            </a:pPr>
            <a:r>
              <a:rPr sz="1575" b="0" i="0" dirty="1">
                <a:solidFill>
                  <a:srgbClr val="000000"/>
                </a:solidFill>
                <a:latin typeface="微软雅黑"/>
              </a:rPr>
              <a:t>蓝牙和ZigBee通过质心定位法、指纹定位和邻近探测法等多种方式实现定位，这些方法支持不同的应用场景，提高了定位技术的灵活性和适用性。</a:t>
            </a:r>
          </a:p>
        </p:txBody>
      </p:sp>
      <p:sp>
        <p:nvSpPr>
          <p:cNvPr id="6" name="New shape"/>
          <p:cNvSpPr/>
          <p:nvPr/>
        </p:nvSpPr>
        <p:spPr>
          <a:xfrm>
            <a:off x="7301229" y="1627200"/>
            <a:ext cx="2744216"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环境干扰与稳定性问题</a:t>
            </a:r>
            <a:br>
              <a:rPr sz="1800" dirty="1">
                <a:latin typeface="微软雅黑"/>
              </a:rPr>
            </a:br>
          </a:p>
          <a:p>
            <a:pPr algn="l">
              <a:lnSpc>
                <a:spcPct val="150000"/>
              </a:lnSpc>
            </a:pPr>
            <a:r>
              <a:rPr sz="1575" b="0" i="0" dirty="1">
                <a:solidFill>
                  <a:srgbClr val="000000"/>
                </a:solidFill>
                <a:latin typeface="微软雅黑"/>
              </a:rPr>
              <a:t>尽管具有低功耗的优势，蓝牙和ZigBee技术的稳定性较差，易受环境因素如墙壁和金属物体的干扰，这在一定程度上限制了它们的应用范围。</a:t>
            </a:r>
          </a:p>
        </p:txBody>
      </p:sp>
    </p:spTree>
  </p:cSld>
  <p:clrMapOvr>
    <a:masterClrMapping/>
  </p:clrMapOvr>
  <p:transition spd="fast"/>
  <p:timing>
    <p:tnLst>
      <p:par>
        <p:cTn id="1"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蜂窝网络与射频识别</a:t>
            </a:r>
          </a:p>
        </p:txBody>
      </p:sp>
      <p:sp>
        <p:nvSpPr>
          <p:cNvPr id="4" name="New shape"/>
          <p:cNvSpPr/>
          <p:nvPr/>
        </p:nvSpPr>
        <p:spPr>
          <a:xfrm>
            <a:off x="1558800" y="1627203"/>
            <a:ext cx="3040582" cy="4348833"/>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蜂窝网络定位原理</a:t>
            </a:r>
            <a:br>
              <a:rPr sz="1800" dirty="1">
                <a:latin typeface="微软雅黑"/>
              </a:rPr>
            </a:br>
          </a:p>
          <a:p>
            <a:pPr algn="l">
              <a:lnSpc>
                <a:spcPct val="150000"/>
              </a:lnSpc>
            </a:pPr>
            <a:r>
              <a:rPr sz="1575" b="0" i="0" dirty="1">
                <a:solidFill>
                  <a:srgbClr val="000000"/>
                </a:solidFill>
                <a:latin typeface="微软雅黑"/>
              </a:rPr>
              <a:t>蜂窝网络定位通过检测信号特征参数，如邻近探测法和OTDOA技术，实现对智能手机的大致定位。尽管这种方法为室内定位提供了普适化解决方案，但受限于系统设计等因素，其定位精度相对较低。</a:t>
            </a:r>
            <a:br>
              <a:rPr sz="1800" dirty="1">
                <a:latin typeface="微软雅黑"/>
              </a:rPr>
            </a:br>
          </a:p>
        </p:txBody>
      </p:sp>
      <p:sp>
        <p:nvSpPr>
          <p:cNvPr id="5" name="New shape"/>
          <p:cNvSpPr/>
          <p:nvPr/>
        </p:nvSpPr>
        <p:spPr>
          <a:xfrm>
            <a:off x="4726382" y="1627203"/>
            <a:ext cx="3040575" cy="4348834"/>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RFID技术发展</a:t>
            </a:r>
            <a:br>
              <a:rPr sz="1800" dirty="1">
                <a:latin typeface="微软雅黑"/>
              </a:rPr>
            </a:br>
          </a:p>
          <a:p>
            <a:pPr algn="l">
              <a:lnSpc>
                <a:spcPct val="150000"/>
              </a:lnSpc>
            </a:pPr>
            <a:r>
              <a:rPr sz="1575" b="0" i="0" dirty="1">
                <a:solidFill>
                  <a:srgbClr val="000000"/>
                </a:solidFill>
                <a:latin typeface="微软雅黑"/>
              </a:rPr>
              <a:t>射频识别技术（RFID）起源于二战时期，最初用于飞机识别，后成为物联网核心技术之一。结合智能传感器，RFID在自动识别物体并获取信息方面展现出独特优势，尤其在定位精度上显著提高。</a:t>
            </a:r>
            <a:br>
              <a:rPr sz="1800" dirty="1">
                <a:latin typeface="微软雅黑"/>
              </a:rPr>
            </a:br>
          </a:p>
        </p:txBody>
      </p:sp>
      <p:sp>
        <p:nvSpPr>
          <p:cNvPr id="6" name="New shape"/>
          <p:cNvSpPr/>
          <p:nvPr/>
        </p:nvSpPr>
        <p:spPr>
          <a:xfrm>
            <a:off x="7893955" y="1627202"/>
            <a:ext cx="3040583" cy="4348834"/>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蜂窝网络与RFID比较</a:t>
            </a:r>
            <a:br>
              <a:rPr sz="1800" dirty="1">
                <a:latin typeface="微软雅黑"/>
              </a:rPr>
            </a:br>
          </a:p>
          <a:p>
            <a:pPr algn="l">
              <a:lnSpc>
                <a:spcPct val="150000"/>
              </a:lnSpc>
            </a:pPr>
            <a:r>
              <a:rPr sz="1575" b="0" i="0" dirty="1">
                <a:solidFill>
                  <a:srgbClr val="000000"/>
                </a:solidFill>
                <a:latin typeface="微软雅黑"/>
              </a:rPr>
              <a:t>虽然蜂窝网络和RFID技术都能实现定位功能，但它们在应用范围、成本、定位精度等方面存在显著差异。蜂窝网络适合大范围低精度定位，而RFID技术则在小范围内提供高精度定位，且设备成本低、易维护。</a:t>
            </a:r>
            <a:br>
              <a:rPr sz="1800" dirty="1">
                <a:latin typeface="微软雅黑"/>
              </a:rPr>
            </a:br>
          </a:p>
        </p:txBody>
      </p:sp>
    </p:spTree>
  </p:cSld>
  <p:clrMapOvr>
    <a:masterClrMapping/>
  </p:clrMapOvr>
  <p:transition spd="fast"/>
  <p:timing>
    <p:tnLst>
      <p:par>
        <p:cTn id="1"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超宽带定位技术优势</a:t>
            </a:r>
          </a:p>
        </p:txBody>
      </p:sp>
      <p:sp>
        <p:nvSpPr>
          <p:cNvPr id="4" name="New shape"/>
          <p:cNvSpPr/>
          <p:nvPr/>
        </p:nvSpPr>
        <p:spPr>
          <a:xfrm>
            <a:off x="1558800" y="3011880"/>
            <a:ext cx="2744215" cy="248851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低成本实现</a:t>
            </a:r>
            <a:br>
              <a:rPr sz="1800" dirty="1">
                <a:latin typeface="微软雅黑"/>
              </a:rPr>
            </a:br>
          </a:p>
          <a:p>
            <a:pPr algn="l">
              <a:lnSpc>
                <a:spcPct val="150000"/>
              </a:lnSpc>
            </a:pPr>
            <a:r>
              <a:rPr sz="1575" b="0" i="0" dirty="1">
                <a:solidFill>
                  <a:srgbClr val="000000"/>
                </a:solidFill>
                <a:latin typeface="微软雅黑"/>
              </a:rPr>
              <a:t>超宽带定位技术以其结构简单和低实现成本的特点，使得部署和维护过程经济高效，特别适合预算有限的应用场景，如小型商业和教育机构。</a:t>
            </a:r>
          </a:p>
        </p:txBody>
      </p:sp>
      <p:sp>
        <p:nvSpPr>
          <p:cNvPr id="5" name="New shape"/>
          <p:cNvSpPr/>
          <p:nvPr/>
        </p:nvSpPr>
        <p:spPr>
          <a:xfrm>
            <a:off x="4430015" y="3011879"/>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高安全性与低功耗</a:t>
            </a:r>
            <a:br>
              <a:rPr sz="1800" dirty="1">
                <a:latin typeface="微软雅黑"/>
              </a:rPr>
            </a:br>
          </a:p>
          <a:p>
            <a:pPr algn="l">
              <a:lnSpc>
                <a:spcPct val="150000"/>
              </a:lnSpc>
            </a:pPr>
            <a:r>
              <a:rPr sz="1575" b="0" i="0" dirty="1">
                <a:solidFill>
                  <a:srgbClr val="000000"/>
                </a:solidFill>
                <a:latin typeface="微软雅黑"/>
              </a:rPr>
              <a:t>发射信号功耗低的特性不仅延长了设备的使用时间，而且提高了系统的安全性。这种低功耗特性使得超宽带定位技术在需要长期监控的场合中尤为适用。</a:t>
            </a:r>
          </a:p>
        </p:txBody>
      </p:sp>
      <p:sp>
        <p:nvSpPr>
          <p:cNvPr id="6" name="New shape"/>
          <p:cNvSpPr/>
          <p:nvPr/>
        </p:nvSpPr>
        <p:spPr>
          <a:xfrm>
            <a:off x="7301229" y="3011879"/>
            <a:ext cx="2744216"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高精度定位能力</a:t>
            </a:r>
            <a:br>
              <a:rPr sz="1800" dirty="1">
                <a:latin typeface="微软雅黑"/>
              </a:rPr>
            </a:br>
          </a:p>
          <a:p>
            <a:pPr algn="l">
              <a:lnSpc>
                <a:spcPct val="150000"/>
              </a:lnSpc>
            </a:pPr>
            <a:r>
              <a:rPr sz="1575" b="0" i="0" dirty="1">
                <a:solidFill>
                  <a:srgbClr val="000000"/>
                </a:solidFill>
                <a:latin typeface="微软雅黑"/>
              </a:rPr>
              <a:t>超宽带定位技术能够达到厘米级别的定位精度，使其在室内复杂环境中表现出色，尤其适合商场、仓库等空间狭小且障碍物多的环境，有效提升导航和追踪的准确性。</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07</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融合定位技术研究</a:t>
            </a:r>
          </a:p>
        </p:txBody>
      </p:sp>
    </p:spTree>
  </p:cSld>
  <p:clrMapOvr>
    <a:masterClrMapping/>
  </p:clrMapOvr>
  <p:transition spd="fast"/>
  <p:timing>
    <p:tnLst>
      <p:par>
        <p:cTn id="1"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多方法结合提升精度</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融合多种定位技术</a:t>
            </a:r>
            <a:br>
              <a:rPr sz="1800" dirty="1">
                <a:latin typeface="微软雅黑"/>
              </a:rPr>
            </a:br>
          </a:p>
          <a:p>
            <a:pPr algn="l">
              <a:lnSpc>
                <a:spcPct val="150000"/>
              </a:lnSpc>
            </a:pPr>
            <a:r>
              <a:rPr sz="1575" b="0" i="0" dirty="1">
                <a:solidFill>
                  <a:srgbClr val="000000"/>
                </a:solidFill>
                <a:latin typeface="微软雅黑"/>
              </a:rPr>
              <a:t>结合WiFi、蓝牙、惯性传感器和视觉等多种定位技术，通过创建多元紧耦合或松耦合定位模型，实现室内定位的高精度和强鲁棒性。</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多技术融合方案</a:t>
            </a:r>
            <a:br>
              <a:rPr sz="1800" dirty="1">
                <a:latin typeface="微软雅黑"/>
              </a:rPr>
            </a:br>
          </a:p>
          <a:p>
            <a:pPr algn="l">
              <a:lnSpc>
                <a:spcPct val="150000"/>
              </a:lnSpc>
            </a:pPr>
            <a:r>
              <a:rPr sz="1575" b="0" i="0" dirty="1">
                <a:solidFill>
                  <a:srgbClr val="000000"/>
                </a:solidFill>
                <a:latin typeface="微软雅黑"/>
              </a:rPr>
              <a:t>利用新的多技术融合方案，如结合WiFi、磁场强度和蜂窝信号，构建混合定位系统，提高定位精度，提供更可靠和准确的位置信息。</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优化信息融合算法</a:t>
            </a:r>
            <a:br>
              <a:rPr sz="1800" dirty="1">
                <a:latin typeface="微软雅黑"/>
              </a:rPr>
            </a:br>
          </a:p>
          <a:p>
            <a:pPr algn="l">
              <a:lnSpc>
                <a:spcPct val="150000"/>
              </a:lnSpc>
            </a:pPr>
            <a:r>
              <a:rPr sz="1575" b="0" i="0" dirty="1">
                <a:solidFill>
                  <a:srgbClr val="000000"/>
                </a:solidFill>
                <a:latin typeface="微软雅黑"/>
              </a:rPr>
              <a:t>通过优化信息融合算法，如融合RSSI测量与智能设备上的传感器数据进行三维定位，相比单一技术，能显著提升定位精度，确保位置信息的准确性。</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稳定性提高策略</a:t>
            </a:r>
          </a:p>
        </p:txBody>
      </p:sp>
      <p:sp>
        <p:nvSpPr>
          <p:cNvPr id="4" name="New shape"/>
          <p:cNvSpPr/>
          <p:nvPr/>
        </p:nvSpPr>
        <p:spPr>
          <a:xfrm>
            <a:off x="1558800" y="1787380"/>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 引入跨领域成熟算法</a:t>
            </a:r>
            <a:br>
              <a:rPr sz="1800" dirty="1">
                <a:latin typeface="微软雅黑"/>
              </a:rPr>
            </a:br>
          </a:p>
          <a:p>
            <a:pPr algn="l">
              <a:lnSpc>
                <a:spcPct val="150000"/>
              </a:lnSpc>
            </a:pPr>
            <a:r>
              <a:rPr sz="1575" b="0" i="0" dirty="1">
                <a:solidFill>
                  <a:srgbClr val="000000"/>
                </a:solidFill>
                <a:latin typeface="微软雅黑"/>
              </a:rPr>
              <a:t>: 引入神经网络、遗传算法等其他领域的成熟算法，可以显著增强室内定位系统的处理能力，提高定位精度和稳定性，适应复杂环境下的室内定位需求。</a:t>
            </a:r>
          </a:p>
        </p:txBody>
      </p:sp>
      <p:sp>
        <p:nvSpPr>
          <p:cNvPr id="5" name="New shape"/>
          <p:cNvSpPr/>
          <p:nvPr/>
        </p:nvSpPr>
        <p:spPr>
          <a:xfrm>
            <a:off x="4430015" y="1627200"/>
            <a:ext cx="2744215" cy="280887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结合确定型与概率分布算法</a:t>
            </a:r>
            <a:br>
              <a:rPr sz="1800" dirty="1">
                <a:latin typeface="微软雅黑"/>
              </a:rPr>
            </a:br>
          </a:p>
          <a:p>
            <a:pPr algn="l">
              <a:lnSpc>
                <a:spcPct val="150000"/>
              </a:lnSpc>
            </a:pPr>
            <a:r>
              <a:rPr sz="1575" b="0" i="0" dirty="1">
                <a:solidFill>
                  <a:srgbClr val="000000"/>
                </a:solidFill>
                <a:latin typeface="微软雅黑"/>
              </a:rPr>
              <a:t>融合确定型算法的明确性与概率分布算法的灵活性，新方法旨在降低算法的空间复杂度，同时提高室内定位系统的稳定性和响应速度。</a:t>
            </a:r>
          </a:p>
        </p:txBody>
      </p:sp>
      <p:sp>
        <p:nvSpPr>
          <p:cNvPr id="6" name="New shape"/>
          <p:cNvSpPr/>
          <p:nvPr/>
        </p:nvSpPr>
        <p:spPr>
          <a:xfrm>
            <a:off x="7301229" y="1627200"/>
            <a:ext cx="2744216"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改进位置指纹定位算法</a:t>
            </a:r>
            <a:br>
              <a:rPr sz="1800" dirty="1">
                <a:latin typeface="微软雅黑"/>
              </a:rPr>
            </a:br>
          </a:p>
          <a:p>
            <a:pPr algn="l">
              <a:lnSpc>
                <a:spcPct val="150000"/>
              </a:lnSpc>
            </a:pPr>
            <a:r>
              <a:rPr sz="1575" b="0" i="0" dirty="1">
                <a:solidFill>
                  <a:srgbClr val="000000"/>
                </a:solidFill>
                <a:latin typeface="微软雅黑"/>
              </a:rPr>
              <a:t>通过优化位置指纹定位算法，有效滤除噪声干扰，精准估算定位坐标，显著提升了室内定位的准确性和稳定性，为用户提供更为可靠的定位服务。</a:t>
            </a:r>
          </a:p>
        </p:txBody>
      </p:sp>
    </p:spTree>
  </p:cSld>
  <p:clrMapOvr>
    <a:masterClrMapping/>
  </p:clrMapOvr>
  <p:transition spd="fast"/>
  <p:timing>
    <p:tnLst>
      <p:par>
        <p:cTn id="1"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08</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地磁定位技术</a:t>
            </a:r>
          </a:p>
        </p:txBody>
      </p:sp>
    </p:spTree>
  </p:cSld>
  <p:clrMapOvr>
    <a:masterClrMapping/>
  </p:clrMapOvr>
  <p:transition spd="fast"/>
  <p:timing>
    <p:tnLst>
      <p:par>
        <p:cTn id="1"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IndoorAtlas系统精度</a:t>
            </a:r>
          </a:p>
        </p:txBody>
      </p:sp>
      <p:sp>
        <p:nvSpPr>
          <p:cNvPr id="4" name="New shape"/>
          <p:cNvSpPr/>
          <p:nvPr/>
        </p:nvSpPr>
        <p:spPr>
          <a:xfrm>
            <a:off x="6458401" y="1555200"/>
            <a:ext cx="4545078"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定位精度范围</a:t>
            </a:r>
          </a:p>
          <a:p>
            <a:pPr algn="l">
              <a:lnSpc>
                <a:spcPct val="150000"/>
              </a:lnSpc>
            </a:pPr>
            <a:r>
              <a:rPr sz="1575" b="0" i="0" dirty="1">
                <a:solidFill>
                  <a:srgbClr val="000000"/>
                </a:solidFill>
                <a:latin typeface="微软雅黑"/>
              </a:rPr>
              <a:t>IndoorAtlas系统通过先进的室内定位技术，能够实现0.1到2米的高精度定位，满足不同场景下对精准定位的需求，为室内导航和位置服务提供强有力的技术支持。</a:t>
            </a:r>
          </a:p>
        </p:txBody>
      </p:sp>
      <p:sp>
        <p:nvSpPr>
          <p:cNvPr id="5" name="New shape"/>
          <p:cNvSpPr/>
          <p:nvPr/>
        </p:nvSpPr>
        <p:spPr>
          <a:xfrm>
            <a:off x="981860" y="2390400"/>
            <a:ext cx="4545077"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技术优势</a:t>
            </a:r>
          </a:p>
          <a:p>
            <a:pPr algn="r">
              <a:lnSpc>
                <a:spcPct val="150000"/>
              </a:lnSpc>
            </a:pPr>
            <a:r>
              <a:rPr sz="1575" b="0" i="0" dirty="1">
                <a:solidFill>
                  <a:srgbClr val="000000"/>
                </a:solidFill>
                <a:latin typeface="微软雅黑"/>
              </a:rPr>
              <a:t>该系统的精度在0.1至2米之间，这一特点使其在众多室内定位解决方案中脱颖而出，提供了更为精确的位置信息，极大地提高了室内导航的准确性和用户体验。</a:t>
            </a:r>
          </a:p>
        </p:txBody>
      </p:sp>
      <p:sp>
        <p:nvSpPr>
          <p:cNvPr id="6" name="New shape"/>
          <p:cNvSpPr/>
          <p:nvPr/>
        </p:nvSpPr>
        <p:spPr>
          <a:xfrm>
            <a:off x="6458401" y="3726212"/>
            <a:ext cx="4554174"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应用场景</a:t>
            </a:r>
          </a:p>
          <a:p>
            <a:pPr algn="l">
              <a:lnSpc>
                <a:spcPct val="150000"/>
              </a:lnSpc>
            </a:pPr>
            <a:r>
              <a:rPr sz="1575" b="0" i="0" dirty="1">
                <a:solidFill>
                  <a:srgbClr val="000000"/>
                </a:solidFill>
                <a:latin typeface="微软雅黑"/>
              </a:rPr>
              <a:t>凭借0.1~2米的高定位精度，IndoorAtlas系统适用于零售、机场、博物馆等需要精准室内定位的场合，帮助用户快速找到目的地，提升空间利用效率。</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0"/>
            <a:ext cx="39600" cy="965012"/>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4097012"/>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01</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室内定位技术概述</a:t>
            </a:r>
          </a:p>
        </p:txBody>
      </p:sp>
    </p:spTree>
  </p:cSld>
  <p:clrMapOvr>
    <a:masterClrMapping/>
  </p:clrMapOvr>
  <p:transition spd="fast"/>
  <p:timing>
    <p:tnLst>
      <p:par>
        <p:cTn id="1"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磁场差异定位原理</a:t>
            </a:r>
          </a:p>
        </p:txBody>
      </p:sp>
      <p:sp>
        <p:nvSpPr>
          <p:cNvPr id="4" name="New shape"/>
          <p:cNvSpPr/>
          <p:nvPr/>
        </p:nvSpPr>
        <p:spPr>
          <a:xfrm>
            <a:off x="1558800" y="3011880"/>
            <a:ext cx="2744215" cy="248851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地磁场强度差异</a:t>
            </a:r>
            <a:br>
              <a:rPr sz="1800" dirty="1">
                <a:latin typeface="微软雅黑"/>
              </a:rPr>
            </a:br>
          </a:p>
          <a:p>
            <a:pPr algn="l">
              <a:lnSpc>
                <a:spcPct val="150000"/>
              </a:lnSpc>
            </a:pPr>
            <a:r>
              <a:rPr sz="1575" b="0" i="0" dirty="1">
                <a:solidFill>
                  <a:srgbClr val="000000"/>
                </a:solidFill>
                <a:latin typeface="微软雅黑"/>
              </a:rPr>
              <a:t>室内环境中不同位置的地磁场强度存在差异，这种差异性是地磁定位技术的基础，通过测量和分析这些差异，可以精确确定室内位置。</a:t>
            </a:r>
          </a:p>
        </p:txBody>
      </p:sp>
      <p:sp>
        <p:nvSpPr>
          <p:cNvPr id="5" name="New shape"/>
          <p:cNvSpPr/>
          <p:nvPr/>
        </p:nvSpPr>
        <p:spPr>
          <a:xfrm>
            <a:off x="4430015" y="3011879"/>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地磁定位技术应用</a:t>
            </a:r>
            <a:br>
              <a:rPr sz="1800" dirty="1">
                <a:latin typeface="微软雅黑"/>
              </a:rPr>
            </a:br>
          </a:p>
          <a:p>
            <a:pPr algn="l">
              <a:lnSpc>
                <a:spcPct val="150000"/>
              </a:lnSpc>
            </a:pPr>
            <a:r>
              <a:rPr sz="1575" b="0" i="0" dirty="1">
                <a:solidFill>
                  <a:srgbClr val="000000"/>
                </a:solidFill>
                <a:latin typeface="微软雅黑"/>
              </a:rPr>
              <a:t>地磁定位技术利用室内各点地磁场强度的差异进行定位，类似于WiFi指纹方法，但依赖于地磁场而非无线信号，为室内定位提供了一种新的解决方案。</a:t>
            </a:r>
          </a:p>
        </p:txBody>
      </p:sp>
      <p:sp>
        <p:nvSpPr>
          <p:cNvPr id="6" name="New shape"/>
          <p:cNvSpPr/>
          <p:nvPr/>
        </p:nvSpPr>
        <p:spPr>
          <a:xfrm>
            <a:off x="7301229" y="3011880"/>
            <a:ext cx="2744216"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IndoorAtlas系统精度</a:t>
            </a:r>
            <a:br>
              <a:rPr sz="1800" dirty="1">
                <a:latin typeface="微软雅黑"/>
              </a:rPr>
            </a:br>
          </a:p>
          <a:p>
            <a:pPr algn="l">
              <a:lnSpc>
                <a:spcPct val="150000"/>
              </a:lnSpc>
            </a:pPr>
            <a:r>
              <a:rPr sz="1575" b="0" i="0" dirty="1">
                <a:solidFill>
                  <a:srgbClr val="000000"/>
                </a:solidFill>
                <a:latin typeface="微软雅黑"/>
              </a:rPr>
              <a:t>芬兰奥卢大学开发的IndoorAtlas系统是地磁定位技术的典型应用，该系统能够达到0.1至2米的高定位精度，展示了地磁定位技术在实际应用中的高效能力。</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09</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NFC与LED定位技术</a:t>
            </a:r>
          </a:p>
        </p:txBody>
      </p:sp>
    </p:spTree>
  </p:cSld>
  <p:clrMapOvr>
    <a:masterClrMapping/>
  </p:clrMapOvr>
  <p:transition spd="fast"/>
  <p:timing>
    <p:tnLst>
      <p:par>
        <p:cTn id="1"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近距离感应标签定位</a:t>
            </a:r>
          </a:p>
        </p:txBody>
      </p:sp>
      <p:sp>
        <p:nvSpPr>
          <p:cNvPr id="4" name="New shape"/>
          <p:cNvSpPr/>
          <p:nvPr/>
        </p:nvSpPr>
        <p:spPr>
          <a:xfrm>
            <a:off x="1558800" y="1627200"/>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NFC技术应用</a:t>
            </a:r>
            <a:br>
              <a:rPr sz="1800" dirty="1">
                <a:latin typeface="微软雅黑"/>
              </a:rPr>
            </a:br>
          </a:p>
          <a:p>
            <a:pPr algn="l">
              <a:lnSpc>
                <a:spcPct val="150000"/>
              </a:lnSpc>
            </a:pPr>
            <a:r>
              <a:rPr sz="1575" b="0" i="0" dirty="1">
                <a:solidFill>
                  <a:srgbClr val="000000"/>
                </a:solidFill>
                <a:latin typeface="微软雅黑"/>
              </a:rPr>
              <a:t>近距离感应标签定位主要采用NFC技术，通过在特定区域布设感应标签，快速确定移动设备的位置，这种方法因其部署简单和响应速度快而受到青睐。</a:t>
            </a:r>
          </a:p>
        </p:txBody>
      </p:sp>
      <p:sp>
        <p:nvSpPr>
          <p:cNvPr id="5" name="New shape"/>
          <p:cNvSpPr/>
          <p:nvPr/>
        </p:nvSpPr>
        <p:spPr>
          <a:xfrm>
            <a:off x="4430015" y="1627200"/>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定位精度与局限性</a:t>
            </a:r>
            <a:br>
              <a:rPr sz="1800" dirty="1">
                <a:latin typeface="微软雅黑"/>
              </a:rPr>
            </a:br>
          </a:p>
          <a:p>
            <a:pPr algn="l">
              <a:lnSpc>
                <a:spcPct val="150000"/>
              </a:lnSpc>
            </a:pPr>
            <a:r>
              <a:rPr sz="1575" b="0" i="0" dirty="1">
                <a:solidFill>
                  <a:srgbClr val="000000"/>
                </a:solidFill>
                <a:latin typeface="微软雅黑"/>
              </a:rPr>
              <a:t>尽管使用NFC技术的近距离感应标签定位能够实现位置的快速识别，但其主要局限在于无法精确感知行人在各个标签之间的动态状态，限制了其应用场景。</a:t>
            </a:r>
          </a:p>
        </p:txBody>
      </p:sp>
      <p:sp>
        <p:nvSpPr>
          <p:cNvPr id="6" name="New shape"/>
          <p:cNvSpPr/>
          <p:nvPr/>
        </p:nvSpPr>
        <p:spPr>
          <a:xfrm>
            <a:off x="7301229" y="1627200"/>
            <a:ext cx="2744216"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广域覆盖的实现</a:t>
            </a:r>
            <a:br>
              <a:rPr sz="1800" dirty="1">
                <a:latin typeface="微软雅黑"/>
              </a:rPr>
            </a:br>
          </a:p>
          <a:p>
            <a:pPr algn="l">
              <a:lnSpc>
                <a:spcPct val="150000"/>
              </a:lnSpc>
            </a:pPr>
            <a:r>
              <a:rPr sz="1575" b="0" i="0" dirty="1">
                <a:solidFill>
                  <a:srgbClr val="000000"/>
                </a:solidFill>
                <a:latin typeface="微软雅黑"/>
              </a:rPr>
              <a:t>为了克服定位精度的局限并实现广域覆盖，近距离感应标签定位需要与运动传感器技术融合，通过多源数据整合，提高定位系统的整体性能和准确性。</a:t>
            </a:r>
          </a:p>
        </p:txBody>
      </p:sp>
    </p:spTree>
  </p:cSld>
  <p:clrMapOvr>
    <a:masterClrMapping/>
  </p:clrMapOvr>
  <p:transition spd="fast"/>
  <p:timing>
    <p:tnLst>
      <p:par>
        <p:cTn id="1"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可见光通信定位原理</a:t>
            </a:r>
          </a:p>
        </p:txBody>
      </p:sp>
      <p:sp>
        <p:nvSpPr>
          <p:cNvPr id="4" name="New shape"/>
          <p:cNvSpPr/>
          <p:nvPr/>
        </p:nvSpPr>
        <p:spPr>
          <a:xfrm>
            <a:off x="1558800" y="1627201"/>
            <a:ext cx="3040532" cy="3627439"/>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光源调制技术</a:t>
            </a:r>
            <a:br>
              <a:rPr sz="1800" dirty="1">
                <a:latin typeface="微软雅黑"/>
              </a:rPr>
            </a:br>
          </a:p>
          <a:p>
            <a:pPr algn="l">
              <a:lnSpc>
                <a:spcPct val="150000"/>
              </a:lnSpc>
            </a:pPr>
            <a:r>
              <a:rPr sz="1575" b="0" i="0" dirty="1">
                <a:solidFill>
                  <a:srgbClr val="000000"/>
                </a:solidFill>
                <a:latin typeface="微软雅黑"/>
              </a:rPr>
              <a:t>通过调制光源发出特定光信号，可见光通信定位技术能够实现高精度定位，如Bytelight系统所示，这种技术使得定位精度达到米级。</a:t>
            </a:r>
            <a:br>
              <a:rPr sz="1800" dirty="1">
                <a:latin typeface="微软雅黑"/>
              </a:rPr>
            </a:br>
          </a:p>
        </p:txBody>
      </p:sp>
      <p:sp>
        <p:nvSpPr>
          <p:cNvPr id="5" name="New shape"/>
          <p:cNvSpPr/>
          <p:nvPr/>
        </p:nvSpPr>
        <p:spPr>
          <a:xfrm>
            <a:off x="4726332" y="1627200"/>
            <a:ext cx="3040542" cy="3627439"/>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移动终端定位应用</a:t>
            </a:r>
            <a:br>
              <a:rPr sz="1800" dirty="1">
                <a:latin typeface="微软雅黑"/>
              </a:rPr>
            </a:br>
          </a:p>
          <a:p>
            <a:pPr algn="l">
              <a:lnSpc>
                <a:spcPct val="150000"/>
              </a:lnSpc>
            </a:pPr>
            <a:r>
              <a:rPr sz="1575" b="0" i="0" dirty="1">
                <a:solidFill>
                  <a:srgbClr val="000000"/>
                </a:solidFill>
                <a:latin typeface="微软雅黑"/>
              </a:rPr>
              <a:t>利用相机技术和图像捕获技术，移动终端能够捕捉并分析调制后的光信号，从而实现对用户位置的精确确定，拓展了移动设备在定位领域的应用。</a:t>
            </a:r>
            <a:br>
              <a:rPr sz="1800" dirty="1">
                <a:latin typeface="微软雅黑"/>
              </a:rPr>
            </a:br>
          </a:p>
        </p:txBody>
      </p:sp>
      <p:sp>
        <p:nvSpPr>
          <p:cNvPr id="6" name="New shape"/>
          <p:cNvSpPr/>
          <p:nvPr/>
        </p:nvSpPr>
        <p:spPr>
          <a:xfrm>
            <a:off x="7893874" y="1627201"/>
            <a:ext cx="3040532" cy="3627439"/>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定位精度与技术优势</a:t>
            </a:r>
            <a:br>
              <a:rPr sz="1800" dirty="1">
                <a:latin typeface="微软雅黑"/>
              </a:rPr>
            </a:br>
          </a:p>
          <a:p>
            <a:pPr algn="l">
              <a:lnSpc>
                <a:spcPct val="150000"/>
              </a:lnSpc>
            </a:pPr>
            <a:r>
              <a:rPr sz="1575" b="0" i="0" dirty="1">
                <a:solidFill>
                  <a:srgbClr val="000000"/>
                </a:solidFill>
                <a:latin typeface="微软雅黑"/>
              </a:rPr>
              <a:t>可见光通信定位技术以其米级的定位精度和利用现有光源进行定位的能力，展现了其在室内定位和精准定位方面的巨大潜力和优势。</a:t>
            </a:r>
            <a:br>
              <a:rPr sz="1800" dirty="1">
                <a:latin typeface="微软雅黑"/>
              </a:rPr>
            </a:br>
          </a:p>
        </p:txBody>
      </p:sp>
    </p:spTree>
  </p:cSld>
  <p:clrMapOvr>
    <a:masterClrMapping/>
  </p:clrMapOvr>
  <p:transition spd="fast"/>
  <p:timing>
    <p:tnLst>
      <p:par>
        <p:cTn id="1"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10</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多用户协同定位</a:t>
            </a:r>
          </a:p>
        </p:txBody>
      </p:sp>
    </p:spTree>
  </p:cSld>
  <p:clrMapOvr>
    <a:masterClrMapping/>
  </p:clrMapOvr>
  <p:transition spd="fast"/>
  <p:timing>
    <p:tnLst>
      <p:par>
        <p:cTn id="1"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信号强度测量距离</a:t>
            </a:r>
          </a:p>
        </p:txBody>
      </p:sp>
      <p:sp>
        <p:nvSpPr>
          <p:cNvPr id="4" name="New shape"/>
          <p:cNvSpPr/>
          <p:nvPr/>
        </p:nvSpPr>
        <p:spPr>
          <a:xfrm>
            <a:off x="1558800" y="2878466"/>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利用多个WiFi热点的信号强度，通过距离交会法计算位置，适用于大范围覆盖场景，但精度在10~20米之间，功耗较高。</a:t>
            </a:r>
          </a:p>
        </p:txBody>
      </p:sp>
      <p:sp>
        <p:nvSpPr>
          <p:cNvPr id="5" name="New shape"/>
          <p:cNvSpPr/>
          <p:nvPr/>
        </p:nvSpPr>
        <p:spPr>
          <a:xfrm>
            <a:off x="1556410" y="1627200"/>
            <a:ext cx="2580658"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WiFi接收信号强度的距离交会法</a:t>
            </a:r>
          </a:p>
        </p:txBody>
      </p:sp>
      <p:sp>
        <p:nvSpPr>
          <p:cNvPr id="6" name="New shape"/>
          <p:cNvSpPr/>
          <p:nvPr/>
        </p:nvSpPr>
        <p:spPr>
          <a:xfrm>
            <a:off x="4430015" y="2878465"/>
            <a:ext cx="2744215" cy="153315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通过射频信号进行身份识别与定位，精度可达0.05~5米，功耗低，覆盖范围广泛至150米，适合中等规模空间使用。</a:t>
            </a:r>
          </a:p>
        </p:txBody>
      </p:sp>
      <p:sp>
        <p:nvSpPr>
          <p:cNvPr id="7" name="New shape"/>
          <p:cNvSpPr/>
          <p:nvPr/>
        </p:nvSpPr>
        <p:spPr>
          <a:xfrm>
            <a:off x="4427625" y="1627200"/>
            <a:ext cx="2580660"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射频识别（RFID）技术</a:t>
            </a:r>
          </a:p>
        </p:txBody>
      </p:sp>
      <p:sp>
        <p:nvSpPr>
          <p:cNvPr id="8" name="New shape"/>
          <p:cNvSpPr/>
          <p:nvPr/>
        </p:nvSpPr>
        <p:spPr>
          <a:xfrm>
            <a:off x="7301229" y="2402270"/>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采用超宽带信号实现厘米级精确定位，精度高达6~10厘米，功耗低且覆盖范围为150米，适用于需要高精度定位的场景。</a:t>
            </a:r>
          </a:p>
        </p:txBody>
      </p:sp>
      <p:sp>
        <p:nvSpPr>
          <p:cNvPr id="9" name="New shape"/>
          <p:cNvSpPr/>
          <p:nvPr/>
        </p:nvSpPr>
        <p:spPr>
          <a:xfrm>
            <a:off x="7298959"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超宽带技术</a:t>
            </a:r>
          </a:p>
        </p:txBody>
      </p:sp>
    </p:spTree>
  </p:cSld>
  <p:clrMapOvr>
    <a:masterClrMapping/>
  </p:clrMapOvr>
  <p:transition spd="fast"/>
  <p:timing>
    <p:tnLst>
      <p:par>
        <p:cTn id="1"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信息利用率提升</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多用户协同定位技术</a:t>
            </a:r>
            <a:br>
              <a:rPr sz="1800" dirty="1">
                <a:latin typeface="微软雅黑"/>
              </a:rPr>
            </a:br>
          </a:p>
          <a:p>
            <a:pPr algn="l">
              <a:lnSpc>
                <a:spcPct val="150000"/>
              </a:lnSpc>
            </a:pPr>
            <a:r>
              <a:rPr sz="1575" b="0" i="0" dirty="1">
                <a:solidFill>
                  <a:srgbClr val="000000"/>
                </a:solidFill>
                <a:latin typeface="微软雅黑"/>
              </a:rPr>
              <a:t>通过多用户协同定位技术，用户可以互相测量信号强度，从而获取相对距离信息。这种技术提高了信息的利用率，使信息更加充分地被利用。</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信息利用率的提升</a:t>
            </a:r>
            <a:br>
              <a:rPr sz="1800" dirty="1">
                <a:latin typeface="微软雅黑"/>
              </a:rPr>
            </a:br>
          </a:p>
          <a:p>
            <a:pPr algn="l">
              <a:lnSpc>
                <a:spcPct val="150000"/>
              </a:lnSpc>
            </a:pPr>
            <a:r>
              <a:rPr sz="1575" b="0" i="0" dirty="1">
                <a:solidFill>
                  <a:srgbClr val="000000"/>
                </a:solidFill>
                <a:latin typeface="微软雅黑"/>
              </a:rPr>
              <a:t>采用多用户协同定位技术，可以显著提升信息利用率。通过互相测量信号强度，获取相对位置信息，使得信息能够更加充分地被利用。</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稳定性的提高</a:t>
            </a:r>
            <a:br>
              <a:rPr sz="1800" dirty="1">
                <a:latin typeface="微软雅黑"/>
              </a:rPr>
            </a:br>
          </a:p>
          <a:p>
            <a:pPr algn="l">
              <a:lnSpc>
                <a:spcPct val="150000"/>
              </a:lnSpc>
            </a:pPr>
            <a:r>
              <a:rPr sz="1575" b="0" i="0" dirty="1">
                <a:solidFill>
                  <a:srgbClr val="000000"/>
                </a:solidFill>
                <a:latin typeface="微软雅黑"/>
              </a:rPr>
              <a:t>多用户协同定位技术不仅提升了信息利用率，还提高了系统的稳定性。通过互相测量信号强度，用户可以更准确地获取相互之间的距离信息，从而提高了系统的稳定性。</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11</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室内定位技术对比</a:t>
            </a:r>
          </a:p>
        </p:txBody>
      </p:sp>
    </p:spTree>
  </p:cSld>
  <p:clrMapOvr>
    <a:masterClrMapping/>
  </p:clrMapOvr>
  <p:transition spd="fast"/>
  <p:timing>
    <p:tnLst>
      <p:par>
        <p:cTn id="1"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不同技术精度功耗比较</a:t>
            </a:r>
          </a:p>
        </p:txBody>
      </p:sp>
      <p:sp>
        <p:nvSpPr>
          <p:cNvPr id="4" name="New shape"/>
          <p:cNvSpPr/>
          <p:nvPr/>
        </p:nvSpPr>
        <p:spPr>
          <a:xfrm>
            <a:off x="1558800" y="1627201"/>
            <a:ext cx="3040532" cy="3627421"/>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定位技术精度对比</a:t>
            </a:r>
            <a:br>
              <a:rPr sz="1800" dirty="1">
                <a:latin typeface="微软雅黑"/>
              </a:rPr>
            </a:br>
          </a:p>
          <a:p>
            <a:pPr algn="l">
              <a:lnSpc>
                <a:spcPct val="150000"/>
              </a:lnSpc>
            </a:pPr>
            <a:r>
              <a:rPr sz="1575" b="0" i="0" dirty="1">
                <a:solidFill>
                  <a:srgbClr val="000000"/>
                </a:solidFill>
                <a:latin typeface="微软雅黑"/>
              </a:rPr>
              <a:t>不同定位技术的精度范围从厘米级到数十米不等，如UWB技术提供厘米级精度，而Wi-Fi信号强度法则在十到二十米的精度范围内。</a:t>
            </a:r>
            <a:br>
              <a:rPr sz="1800" dirty="1">
                <a:latin typeface="微软雅黑"/>
              </a:rPr>
            </a:br>
          </a:p>
        </p:txBody>
      </p:sp>
      <p:sp>
        <p:nvSpPr>
          <p:cNvPr id="5" name="New shape"/>
          <p:cNvSpPr/>
          <p:nvPr/>
        </p:nvSpPr>
        <p:spPr>
          <a:xfrm>
            <a:off x="4726332" y="1627200"/>
            <a:ext cx="3040516" cy="3627421"/>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定位技术功耗分析</a:t>
            </a:r>
            <a:br>
              <a:rPr sz="1800" dirty="1">
                <a:latin typeface="微软雅黑"/>
              </a:rPr>
            </a:br>
          </a:p>
          <a:p>
            <a:pPr algn="l">
              <a:lnSpc>
                <a:spcPct val="150000"/>
              </a:lnSpc>
            </a:pPr>
            <a:r>
              <a:rPr sz="1575" b="0" i="0" dirty="1">
                <a:solidFill>
                  <a:srgbClr val="000000"/>
                </a:solidFill>
                <a:latin typeface="微软雅黑"/>
              </a:rPr>
              <a:t>功耗在不同定位技术中差异显著，RFID和UWB等技术功耗较低，而Wi-Fi和视觉定位技术则因其操作特性而功耗较高。</a:t>
            </a:r>
            <a:br>
              <a:rPr sz="1800" dirty="1">
                <a:latin typeface="微软雅黑"/>
              </a:rPr>
            </a:br>
          </a:p>
        </p:txBody>
      </p:sp>
      <p:sp>
        <p:nvSpPr>
          <p:cNvPr id="6" name="New shape"/>
          <p:cNvSpPr/>
          <p:nvPr/>
        </p:nvSpPr>
        <p:spPr>
          <a:xfrm>
            <a:off x="7893847" y="1627201"/>
            <a:ext cx="3040532" cy="3627420"/>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覆盖范围与适用性</a:t>
            </a:r>
            <a:br>
              <a:rPr sz="1800" dirty="1">
                <a:latin typeface="微软雅黑"/>
              </a:rPr>
            </a:br>
          </a:p>
          <a:p>
            <a:pPr algn="l">
              <a:lnSpc>
                <a:spcPct val="150000"/>
              </a:lnSpc>
            </a:pPr>
            <a:r>
              <a:rPr sz="1575" b="0" i="0" dirty="1">
                <a:solidFill>
                  <a:srgbClr val="000000"/>
                </a:solidFill>
                <a:latin typeface="微软雅黑"/>
              </a:rPr>
              <a:t>覆盖范围从十几米到两百多米不等，如红外线技术仅15米，而超声波技术可达210米，不同的覆盖范围决定了其适用场景的广泛性。</a:t>
            </a:r>
            <a:br>
              <a:rPr sz="1800" dirty="1">
                <a:latin typeface="微软雅黑"/>
              </a:rPr>
            </a:br>
          </a:p>
        </p:txBody>
      </p:sp>
    </p:spTree>
  </p:cSld>
  <p:clrMapOvr>
    <a:masterClrMapping/>
  </p:clrMapOvr>
  <p:transition spd="fast"/>
  <p:timing>
    <p:tnLst>
      <p:par>
        <p:cTn id="1"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覆盖范围与适用场景</a:t>
            </a:r>
          </a:p>
        </p:txBody>
      </p:sp>
      <p:sp>
        <p:nvSpPr>
          <p:cNvPr id="4" name="New shape"/>
          <p:cNvSpPr/>
          <p:nvPr/>
        </p:nvSpPr>
        <p:spPr>
          <a:xfrm>
            <a:off x="6458401" y="1555200"/>
            <a:ext cx="4545078"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室内定位技术覆盖范围</a:t>
            </a:r>
          </a:p>
          <a:p>
            <a:pPr algn="l">
              <a:lnSpc>
                <a:spcPct val="150000"/>
              </a:lnSpc>
            </a:pPr>
            <a:r>
              <a:rPr sz="1575" b="0" i="0" dirty="1">
                <a:solidFill>
                  <a:srgbClr val="000000"/>
                </a:solidFill>
                <a:latin typeface="微软雅黑"/>
              </a:rPr>
              <a:t>室内定位技术根据覆盖范围的不同，可分为大范围和小范围应用。大范围如WiFi接收信号强度的距离交会法适用于大型室内环境；而小范围如位置指纹法则适合单个房间或小型办公室。</a:t>
            </a:r>
          </a:p>
        </p:txBody>
      </p:sp>
      <p:sp>
        <p:nvSpPr>
          <p:cNvPr id="5" name="New shape"/>
          <p:cNvSpPr/>
          <p:nvPr/>
        </p:nvSpPr>
        <p:spPr>
          <a:xfrm>
            <a:off x="981860" y="2390400"/>
            <a:ext cx="4545077"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特定场景下的定位技术选择</a:t>
            </a:r>
          </a:p>
          <a:p>
            <a:pPr algn="r">
              <a:lnSpc>
                <a:spcPct val="150000"/>
              </a:lnSpc>
            </a:pPr>
            <a:r>
              <a:rPr sz="1575" b="0" i="0" dirty="1">
                <a:solidFill>
                  <a:srgbClr val="000000"/>
                </a:solidFill>
                <a:latin typeface="微软雅黑"/>
              </a:rPr>
              <a:t>不同定位技术针对其覆盖范围和精度特点，适用于不同的场景。例如，超宽带技术（UWB）因其高精度特性，非常适合高端制造和医疗手术导航等需要精确定位的场合。</a:t>
            </a:r>
          </a:p>
        </p:txBody>
      </p:sp>
      <p:sp>
        <p:nvSpPr>
          <p:cNvPr id="6" name="New shape"/>
          <p:cNvSpPr/>
          <p:nvPr/>
        </p:nvSpPr>
        <p:spPr>
          <a:xfrm>
            <a:off x="6458401" y="3726212"/>
            <a:ext cx="4554174"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技术多样性与应用场景</a:t>
            </a:r>
          </a:p>
          <a:p>
            <a:pPr algn="l">
              <a:lnSpc>
                <a:spcPct val="150000"/>
              </a:lnSpc>
            </a:pPr>
            <a:r>
              <a:rPr sz="1575" b="0" i="0" dirty="1">
                <a:solidFill>
                  <a:srgbClr val="000000"/>
                </a:solidFill>
                <a:latin typeface="微软雅黑"/>
              </a:rPr>
              <a:t>从红外线技术到视觉定位，室内定位技术的多样性使得它们能够覆盖从中小型房间到大型室内空间等多种场景，满足从物品跟踪到行人导航等不同需求，体现了技术的广泛应用性。</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0"/>
            <a:ext cx="39600" cy="965012"/>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4097012"/>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邻近探测法分析</a:t>
            </a:r>
          </a:p>
        </p:txBody>
      </p:sp>
      <p:sp>
        <p:nvSpPr>
          <p:cNvPr id="4" name="New shape"/>
          <p:cNvSpPr/>
          <p:nvPr/>
        </p:nvSpPr>
        <p:spPr>
          <a:xfrm>
            <a:off x="6458401" y="1735403"/>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基本原理及应用场景</a:t>
            </a:r>
          </a:p>
          <a:p>
            <a:pPr algn="l">
              <a:lnSpc>
                <a:spcPct val="150000"/>
              </a:lnSpc>
            </a:pPr>
            <a:r>
              <a:rPr sz="1575" b="0" i="0" dirty="1">
                <a:solidFill>
                  <a:srgbClr val="000000"/>
                </a:solidFill>
                <a:latin typeface="微软雅黑"/>
              </a:rPr>
              <a:t>邻近探测法通过接收设备判断与已知信号点的相对距离，常用于室内定位系统。其布设成本低，易于搭建，但只能提供大致的定位信息。</a:t>
            </a:r>
          </a:p>
        </p:txBody>
      </p:sp>
      <p:sp>
        <p:nvSpPr>
          <p:cNvPr id="5" name="New shape"/>
          <p:cNvSpPr/>
          <p:nvPr/>
        </p:nvSpPr>
        <p:spPr>
          <a:xfrm>
            <a:off x="981860" y="2390400"/>
            <a:ext cx="4545077"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企业管理中的应用</a:t>
            </a:r>
          </a:p>
          <a:p>
            <a:pPr algn="r">
              <a:lnSpc>
                <a:spcPct val="150000"/>
              </a:lnSpc>
            </a:pPr>
            <a:r>
              <a:rPr sz="1575" b="0" i="0" dirty="1">
                <a:solidFill>
                  <a:srgbClr val="000000"/>
                </a:solidFill>
                <a:latin typeface="微软雅黑"/>
              </a:rPr>
              <a:t>邻近探测法在企业管理中通过自动识别系统记录员工上下班时间，结合ZigBee传感器技术布置参考节点来监控员工位置变化，有效管理不同权限人员进出相应区域。</a:t>
            </a:r>
          </a:p>
        </p:txBody>
      </p:sp>
      <p:sp>
        <p:nvSpPr>
          <p:cNvPr id="6" name="New shape"/>
          <p:cNvSpPr/>
          <p:nvPr/>
        </p:nvSpPr>
        <p:spPr>
          <a:xfrm>
            <a:off x="6458401" y="3726212"/>
            <a:ext cx="4554174"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精度和成本考量</a:t>
            </a:r>
          </a:p>
          <a:p>
            <a:pPr algn="l">
              <a:lnSpc>
                <a:spcPct val="150000"/>
              </a:lnSpc>
            </a:pPr>
            <a:r>
              <a:rPr sz="1575" b="0" i="0" dirty="1">
                <a:solidFill>
                  <a:srgbClr val="000000"/>
                </a:solidFill>
                <a:latin typeface="微软雅黑"/>
              </a:rPr>
              <a:t>尽管邻近探测法提供的定位精度有限，需要密集的参考点以提高准确性，可能增加系统复杂性和成本，但由于实施简单和成本效益比较高，在不需极高精度的场合仍实用。</a:t>
            </a:r>
          </a:p>
        </p:txBody>
      </p:sp>
      <p:sp>
        <p:nvSpPr>
          <p:cNvPr id="7" name="New shape"/>
          <p:cNvSpPr/>
          <p:nvPr/>
        </p:nvSpPr>
        <p:spPr>
          <a:xfrm>
            <a:off x="5965200" y="2106203"/>
            <a:ext cx="39600" cy="284197"/>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915943"/>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735403"/>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0"/>
            <a:ext cx="39600" cy="965012"/>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4097012"/>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12</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应用进展与挑战</a:t>
            </a:r>
          </a:p>
        </p:txBody>
      </p:sp>
    </p:spTree>
  </p:cSld>
  <p:clrMapOvr>
    <a:masterClrMapping/>
  </p:clrMapOvr>
  <p:transition spd="fast"/>
  <p:timing>
    <p:tnLst>
      <p:par>
        <p:cTn id="1"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企业管理与特殊人群监护</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企业员工管理</a:t>
            </a:r>
            <a:br>
              <a:rPr sz="1800" dirty="1">
                <a:latin typeface="微软雅黑"/>
              </a:rPr>
            </a:br>
          </a:p>
          <a:p>
            <a:pPr algn="l">
              <a:lnSpc>
                <a:spcPct val="150000"/>
              </a:lnSpc>
            </a:pPr>
            <a:r>
              <a:rPr sz="1575" b="0" i="0" dirty="1">
                <a:solidFill>
                  <a:srgbClr val="000000"/>
                </a:solidFill>
                <a:latin typeface="微软雅黑"/>
              </a:rPr>
              <a:t>通过室内导航定位技术，如ZigBee传感器和RFID系统，企业能够有效记录员工的位置变化和上下班时间，实现高效的人员动态监控和管理。</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特殊人群监护应用</a:t>
            </a:r>
            <a:br>
              <a:rPr sz="1800" dirty="1">
                <a:latin typeface="微软雅黑"/>
              </a:rPr>
            </a:br>
          </a:p>
          <a:p>
            <a:pPr algn="l">
              <a:lnSpc>
                <a:spcPct val="150000"/>
              </a:lnSpc>
            </a:pPr>
            <a:r>
              <a:rPr sz="1575" b="0" i="0" dirty="1">
                <a:solidFill>
                  <a:srgbClr val="000000"/>
                </a:solidFill>
                <a:latin typeface="微软雅黑"/>
              </a:rPr>
              <a:t>利用室内定位技术，在幼儿园、医院等场所为特殊人群提供实时安全监护，确保他们的行程轨迹和安全状态得到及时反馈，提高应急响应速度。</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设备与资产跟踪</a:t>
            </a:r>
            <a:br>
              <a:rPr sz="1800" dirty="1">
                <a:latin typeface="微软雅黑"/>
              </a:rPr>
            </a:br>
          </a:p>
          <a:p>
            <a:pPr algn="l">
              <a:lnSpc>
                <a:spcPct val="150000"/>
              </a:lnSpc>
            </a:pPr>
            <a:r>
              <a:rPr sz="1575" b="0" i="0" dirty="1">
                <a:solidFill>
                  <a:srgbClr val="000000"/>
                </a:solidFill>
                <a:latin typeface="微软雅黑"/>
              </a:rPr>
              <a:t>结合RFID电子标签技术，企业可以对所有设备进行动态监控，实现自动化安全管理，同时，特殊场所如医院可利用此技术监测贵重设备，保障资产安全。</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应急安全救援应用</a:t>
            </a:r>
          </a:p>
        </p:txBody>
      </p:sp>
      <p:sp>
        <p:nvSpPr>
          <p:cNvPr id="4" name="New shape"/>
          <p:cNvSpPr/>
          <p:nvPr/>
        </p:nvSpPr>
        <p:spPr>
          <a:xfrm>
            <a:off x="1558800" y="1627200"/>
            <a:ext cx="2744215" cy="280887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室内导航定位技术的重要性</a:t>
            </a:r>
            <a:br>
              <a:rPr sz="1800" dirty="1">
                <a:latin typeface="微软雅黑"/>
              </a:rPr>
            </a:br>
          </a:p>
          <a:p>
            <a:pPr algn="l">
              <a:lnSpc>
                <a:spcPct val="150000"/>
              </a:lnSpc>
            </a:pPr>
            <a:r>
              <a:rPr sz="1575" b="0" i="0" dirty="1">
                <a:solidFill>
                  <a:srgbClr val="000000"/>
                </a:solidFill>
                <a:latin typeface="微软雅黑"/>
              </a:rPr>
              <a:t>在火灾等紧急事件中，室内导航定位技术成为消防人员准确开展救援的关键，通过技术手段确保在复杂环境中高效定位。</a:t>
            </a:r>
          </a:p>
        </p:txBody>
      </p:sp>
      <p:sp>
        <p:nvSpPr>
          <p:cNvPr id="5" name="New shape"/>
          <p:cNvSpPr/>
          <p:nvPr/>
        </p:nvSpPr>
        <p:spPr>
          <a:xfrm>
            <a:off x="4430015" y="1627200"/>
            <a:ext cx="2744215"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惯性导航技术的应用</a:t>
            </a:r>
            <a:br>
              <a:rPr sz="1800" dirty="1">
                <a:latin typeface="微软雅黑"/>
              </a:rPr>
            </a:br>
          </a:p>
          <a:p>
            <a:pPr algn="l">
              <a:lnSpc>
                <a:spcPct val="150000"/>
              </a:lnSpc>
            </a:pPr>
            <a:r>
              <a:rPr sz="1575" b="0" i="0" dirty="1">
                <a:solidFill>
                  <a:srgbClr val="000000"/>
                </a:solidFill>
                <a:latin typeface="微软雅黑"/>
              </a:rPr>
              <a:t>当传统射频信号技术因环境因素失效时，惯性导航技术为消防人员提供了可靠的位置信息，帮助他们在烟雾和混乱中保持方向感。</a:t>
            </a:r>
          </a:p>
        </p:txBody>
      </p:sp>
      <p:sp>
        <p:nvSpPr>
          <p:cNvPr id="6" name="New shape"/>
          <p:cNvSpPr/>
          <p:nvPr/>
        </p:nvSpPr>
        <p:spPr>
          <a:xfrm>
            <a:off x="7301229" y="1627200"/>
            <a:ext cx="2744216" cy="280887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应急逃生路径规划算法</a:t>
            </a:r>
            <a:br>
              <a:rPr sz="1800" dirty="1">
                <a:latin typeface="微软雅黑"/>
              </a:rPr>
            </a:br>
          </a:p>
          <a:p>
            <a:pPr algn="l">
              <a:lnSpc>
                <a:spcPct val="150000"/>
              </a:lnSpc>
            </a:pPr>
            <a:r>
              <a:rPr sz="1575" b="0" i="0" dirty="1">
                <a:solidFill>
                  <a:srgbClr val="000000"/>
                </a:solidFill>
                <a:latin typeface="微软雅黑"/>
              </a:rPr>
              <a:t>研究提出了一种基于优化模型的应急逃生路径规划算法，该算法在提高逃生效率方面显示出优越性，为快速安全撤离提供科学指导。</a:t>
            </a:r>
          </a:p>
        </p:txBody>
      </p:sp>
    </p:spTree>
  </p:cSld>
  <p:clrMapOvr>
    <a:masterClrMapping/>
  </p:clrMapOvr>
  <p:transition spd="fast"/>
  <p:timing>
    <p:tnLst>
      <p:par>
        <p:cTn id="1"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动态环境适应性问题</a:t>
            </a:r>
          </a:p>
        </p:txBody>
      </p:sp>
      <p:sp>
        <p:nvSpPr>
          <p:cNvPr id="4" name="New shape"/>
          <p:cNvSpPr/>
          <p:nvPr/>
        </p:nvSpPr>
        <p:spPr>
          <a:xfrm>
            <a:off x="1558800" y="1627201"/>
            <a:ext cx="3040541" cy="3988066"/>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室内环境变化的挑战</a:t>
            </a:r>
            <a:br>
              <a:rPr sz="1800" dirty="1">
                <a:latin typeface="微软雅黑"/>
              </a:rPr>
            </a:br>
          </a:p>
          <a:p>
            <a:pPr algn="l">
              <a:lnSpc>
                <a:spcPct val="150000"/>
              </a:lnSpc>
            </a:pPr>
            <a:r>
              <a:rPr sz="1575" b="0" i="0" dirty="1">
                <a:solidFill>
                  <a:srgbClr val="000000"/>
                </a:solidFill>
                <a:latin typeface="微软雅黑"/>
              </a:rPr>
              <a:t>室内环境的频繁变化，如装修或家具移动，直接影响定位系统的准确性。这要求室内导航技术能够快速适应这些变化，确保定位信息的持续准确。</a:t>
            </a:r>
            <a:br>
              <a:rPr sz="1800" dirty="1">
                <a:latin typeface="微软雅黑"/>
              </a:rPr>
            </a:br>
          </a:p>
        </p:txBody>
      </p:sp>
      <p:sp>
        <p:nvSpPr>
          <p:cNvPr id="5" name="New shape"/>
          <p:cNvSpPr/>
          <p:nvPr/>
        </p:nvSpPr>
        <p:spPr>
          <a:xfrm>
            <a:off x="4726341" y="1627201"/>
            <a:ext cx="3040541" cy="3988066"/>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定位精度的影响</a:t>
            </a:r>
            <a:br>
              <a:rPr sz="1800" dirty="1">
                <a:latin typeface="微软雅黑"/>
              </a:rPr>
            </a:br>
          </a:p>
          <a:p>
            <a:pPr algn="l">
              <a:lnSpc>
                <a:spcPct val="150000"/>
              </a:lnSpc>
            </a:pPr>
            <a:r>
              <a:rPr sz="1575" b="0" i="0" dirty="1">
                <a:solidFill>
                  <a:srgbClr val="000000"/>
                </a:solidFill>
                <a:latin typeface="微软雅黑"/>
              </a:rPr>
              <a:t>室内环境的变化导致信号传播路径和反射特性改变，进而影响定位系统的精度。提高系统对动态环境的适应性是确保高精度室内定位的关键。</a:t>
            </a:r>
            <a:br>
              <a:rPr sz="1800" dirty="1">
                <a:latin typeface="微软雅黑"/>
              </a:rPr>
            </a:br>
          </a:p>
        </p:txBody>
      </p:sp>
      <p:sp>
        <p:nvSpPr>
          <p:cNvPr id="6" name="New shape"/>
          <p:cNvSpPr/>
          <p:nvPr/>
        </p:nvSpPr>
        <p:spPr>
          <a:xfrm>
            <a:off x="7893883" y="1627201"/>
            <a:ext cx="3040563" cy="3988066"/>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数据信息库的自动更新</a:t>
            </a:r>
            <a:br>
              <a:rPr sz="1800" dirty="1">
                <a:latin typeface="微软雅黑"/>
              </a:rPr>
            </a:br>
          </a:p>
          <a:p>
            <a:pPr algn="l">
              <a:lnSpc>
                <a:spcPct val="150000"/>
              </a:lnSpc>
            </a:pPr>
            <a:r>
              <a:rPr sz="1575" b="0" i="0" dirty="1">
                <a:solidFill>
                  <a:srgbClr val="000000"/>
                </a:solidFill>
                <a:latin typeface="微软雅黑"/>
              </a:rPr>
              <a:t>随着室内环境的变化，定位系统的数据信息库需要及时更新以反映最新环境状态。实现数据信息库的自动更新是提升室内定位系统自适应能力的重要环节。</a:t>
            </a:r>
            <a:br>
              <a:rPr sz="1800" dirty="1">
                <a:latin typeface="微软雅黑"/>
              </a:rPr>
            </a:br>
          </a:p>
        </p:txBody>
      </p:sp>
    </p:spTree>
  </p:cSld>
  <p:clrMapOvr>
    <a:masterClrMapping/>
  </p:clrMapOvr>
  <p:transition spd="fast"/>
  <p:timing>
    <p:tnLst>
      <p:par>
        <p:cTn id="1"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13</a:t>
            </a:r>
          </a:p>
        </p:txBody>
      </p:sp>
      <p:sp>
        <p:nvSpPr>
          <p:cNvPr id="5" name="New shape"/>
          <p:cNvSpPr/>
          <p:nvPr/>
        </p:nvSpPr>
        <p:spPr>
          <a:xfrm>
            <a:off x="986400" y="1903475"/>
            <a:ext cx="5771526" cy="228828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5G时代下的定位发展</a:t>
            </a:r>
          </a:p>
        </p:txBody>
      </p:sp>
    </p:spTree>
  </p:cSld>
  <p:clrMapOvr>
    <a:masterClrMapping/>
  </p:clrMapOvr>
  <p:transition spd="fast"/>
  <p:timing>
    <p:tnLst>
      <p:par>
        <p:cTn id="1"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高精度室内定位需求</a:t>
            </a:r>
          </a:p>
        </p:txBody>
      </p:sp>
      <p:sp>
        <p:nvSpPr>
          <p:cNvPr id="4" name="New shape"/>
          <p:cNvSpPr/>
          <p:nvPr/>
        </p:nvSpPr>
        <p:spPr>
          <a:xfrm>
            <a:off x="1558800" y="2402271"/>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室内定位技术追求毫米级的定位精度，以支持更精细的空间识别和物体追踪，满足工业自动化、医疗手术等高精度需求场景。</a:t>
            </a:r>
          </a:p>
        </p:txBody>
      </p:sp>
      <p:sp>
        <p:nvSpPr>
          <p:cNvPr id="5" name="New shape"/>
          <p:cNvSpPr/>
          <p:nvPr/>
        </p:nvSpPr>
        <p:spPr>
          <a:xfrm>
            <a:off x="1556530"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提升定位精度</a:t>
            </a:r>
          </a:p>
        </p:txBody>
      </p:sp>
      <p:sp>
        <p:nvSpPr>
          <p:cNvPr id="6" name="New shape"/>
          <p:cNvSpPr/>
          <p:nvPr/>
        </p:nvSpPr>
        <p:spPr>
          <a:xfrm>
            <a:off x="4430015" y="2402270"/>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实时性确保定位信息能够快速更新，满足动态环境的即时反应需求；安全性关注数据传输和处理的加密保护，防止信息泄露和篡改。</a:t>
            </a:r>
          </a:p>
        </p:txBody>
      </p:sp>
      <p:sp>
        <p:nvSpPr>
          <p:cNvPr id="7" name="New shape"/>
          <p:cNvSpPr/>
          <p:nvPr/>
        </p:nvSpPr>
        <p:spPr>
          <a:xfrm>
            <a:off x="4427745"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实时性与安全性</a:t>
            </a:r>
          </a:p>
        </p:txBody>
      </p:sp>
      <p:sp>
        <p:nvSpPr>
          <p:cNvPr id="8" name="New shape"/>
          <p:cNvSpPr/>
          <p:nvPr/>
        </p:nvSpPr>
        <p:spPr>
          <a:xfrm>
            <a:off x="7301229" y="2878466"/>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通过技术创新降低高精度室内定位系统的成本，同时提高系统的可扩展性，以适应不同规模和复杂度的应用环境，促进技术的广泛应用。</a:t>
            </a:r>
          </a:p>
        </p:txBody>
      </p:sp>
      <p:sp>
        <p:nvSpPr>
          <p:cNvPr id="9" name="New shape"/>
          <p:cNvSpPr/>
          <p:nvPr/>
        </p:nvSpPr>
        <p:spPr>
          <a:xfrm>
            <a:off x="7298841" y="1627200"/>
            <a:ext cx="2580658" cy="1124266"/>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降低成本与可扩展性</a:t>
            </a:r>
          </a:p>
        </p:txBody>
      </p:sp>
    </p:spTree>
  </p:cSld>
  <p:clrMapOvr>
    <a:masterClrMapping/>
  </p:clrMapOvr>
  <p:transition spd="fast"/>
  <p:timing>
    <p:tnLst>
      <p:par>
        <p:cTn id="1"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数据安全与隐私保护</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WiFi热点采集与隐私侵犯</a:t>
            </a:r>
            <a:br>
              <a:rPr sz="1800" dirty="1">
                <a:latin typeface="微软雅黑"/>
              </a:rPr>
            </a:br>
          </a:p>
          <a:p>
            <a:pPr algn="l">
              <a:lnSpc>
                <a:spcPct val="150000"/>
              </a:lnSpc>
            </a:pPr>
            <a:r>
              <a:rPr sz="1575" b="0" i="0" dirty="1">
                <a:solidFill>
                  <a:srgbClr val="000000"/>
                </a:solidFill>
                <a:latin typeface="微软雅黑"/>
              </a:rPr>
              <a:t>在不侵犯用户隐私的前提下，对周边WiFi热点的采集方法需谨慎设计，确保个人信息不被非法获取，同时平衡网络安全需求与个人隐私权。</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智能设备位置信息泄露风险</a:t>
            </a:r>
            <a:br>
              <a:rPr sz="1800" dirty="1">
                <a:latin typeface="微软雅黑"/>
              </a:rPr>
            </a:br>
          </a:p>
          <a:p>
            <a:pPr algn="l">
              <a:lnSpc>
                <a:spcPct val="150000"/>
              </a:lnSpc>
            </a:pPr>
            <a:r>
              <a:rPr sz="1575" b="0" i="0" dirty="1">
                <a:solidFill>
                  <a:srgbClr val="000000"/>
                </a:solidFill>
                <a:latin typeface="微软雅黑"/>
              </a:rPr>
              <a:t>智能设备通过位置服务提供便利的同时，也带来位置信息泄露的风险，必须采取有效措施，保障定位数据的安全性，防止个人行踪被追踪或滥用。</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大数据下的位置信息安全</a:t>
            </a:r>
            <a:br>
              <a:rPr sz="1800" dirty="1">
                <a:latin typeface="微软雅黑"/>
              </a:rPr>
            </a:br>
          </a:p>
          <a:p>
            <a:pPr algn="l">
              <a:lnSpc>
                <a:spcPct val="150000"/>
              </a:lnSpc>
            </a:pPr>
            <a:r>
              <a:rPr sz="1575" b="0" i="0" dirty="1">
                <a:solidFill>
                  <a:srgbClr val="000000"/>
                </a:solidFill>
                <a:latin typeface="微软雅黑"/>
              </a:rPr>
              <a:t>在大数据时代背景下，位置信息的收集与分析变得尤为关键，如何确保这些敏感数据不被泄露，成为维护用户隐私和数据安全的重要挑战。</a:t>
            </a:r>
          </a:p>
        </p:txBody>
      </p:sp>
      <p:sp>
        <p:nvSpPr>
          <p:cNvPr id="7" name="New shape"/>
          <p:cNvSpPr/>
          <p:nvPr/>
        </p:nvSpPr>
        <p:spPr>
          <a:xfrm>
            <a:off x="1270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14</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未来发展趋势</a:t>
            </a:r>
          </a:p>
        </p:txBody>
      </p:sp>
    </p:spTree>
  </p:cSld>
  <p:clrMapOvr>
    <a:masterClrMapping/>
  </p:clrMapOvr>
  <p:transition spd="fast"/>
  <p:timing>
    <p:tnLst>
      <p:par>
        <p:cTn id="1"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多技术融合方向</a:t>
            </a:r>
          </a:p>
        </p:txBody>
      </p:sp>
      <p:sp>
        <p:nvSpPr>
          <p:cNvPr id="4" name="New shape"/>
          <p:cNvSpPr/>
          <p:nvPr/>
        </p:nvSpPr>
        <p:spPr>
          <a:xfrm>
            <a:off x="1558800" y="1627201"/>
            <a:ext cx="3040532" cy="3627439"/>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混合系统使用</a:t>
            </a:r>
            <a:br>
              <a:rPr sz="1800" dirty="1">
                <a:latin typeface="微软雅黑"/>
              </a:rPr>
            </a:br>
          </a:p>
          <a:p>
            <a:pPr algn="l">
              <a:lnSpc>
                <a:spcPct val="150000"/>
              </a:lnSpc>
            </a:pPr>
            <a:r>
              <a:rPr sz="1575" b="0" i="0" dirty="1">
                <a:solidFill>
                  <a:srgbClr val="000000"/>
                </a:solidFill>
                <a:latin typeface="微软雅黑"/>
              </a:rPr>
              <a:t>通过融合多种传感器和技术，混合系统能够提供更为准确和可靠的位置信息，有效提升室内定位系统的综合性能和适用场景的广泛性。</a:t>
            </a:r>
            <a:br>
              <a:rPr sz="1800" dirty="1">
                <a:latin typeface="微软雅黑"/>
              </a:rPr>
            </a:br>
          </a:p>
        </p:txBody>
      </p:sp>
      <p:sp>
        <p:nvSpPr>
          <p:cNvPr id="5" name="New shape"/>
          <p:cNvSpPr/>
          <p:nvPr/>
        </p:nvSpPr>
        <p:spPr>
          <a:xfrm>
            <a:off x="4726332" y="1627201"/>
            <a:ext cx="3040532" cy="3627439"/>
          </a:xfrm>
          <a:prstGeom prst="roundRect">
            <a:avLst>
              <a:gd name="adj" fmla="val 9999"/>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信息融合算法优化</a:t>
            </a:r>
            <a:br>
              <a:rPr sz="1800" dirty="1">
                <a:latin typeface="微软雅黑"/>
              </a:rPr>
            </a:br>
          </a:p>
          <a:p>
            <a:pPr algn="l">
              <a:lnSpc>
                <a:spcPct val="150000"/>
              </a:lnSpc>
            </a:pPr>
            <a:r>
              <a:rPr sz="1575" b="0" i="0" dirty="1">
                <a:solidFill>
                  <a:srgbClr val="000000"/>
                </a:solidFill>
                <a:latin typeface="微软雅黑"/>
              </a:rPr>
              <a:t>开发与优化信息融合算法是提高室内定位系统精度和可靠性的关键，通过算法的创新和优化，可以更有效地处理和分析来自不同源的数据。</a:t>
            </a:r>
            <a:br>
              <a:rPr sz="1800" dirty="1">
                <a:latin typeface="微软雅黑"/>
              </a:rPr>
            </a:br>
          </a:p>
        </p:txBody>
      </p:sp>
      <p:sp>
        <p:nvSpPr>
          <p:cNvPr id="6" name="New shape"/>
          <p:cNvSpPr/>
          <p:nvPr/>
        </p:nvSpPr>
        <p:spPr>
          <a:xfrm>
            <a:off x="7893865" y="1627200"/>
            <a:ext cx="3040542" cy="3627439"/>
          </a:xfrm>
          <a:prstGeom prst="roundRect">
            <a:avLst>
              <a:gd name="adj" fmla="val 10000"/>
            </a:avLst>
          </a:prstGeom>
          <a:solidFill>
            <a:srgbClr val="E1EAF5"/>
          </a:solidFill>
          <a:ln w="6350">
            <a:solidFill>
              <a:srgbClr val="445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445164"/>
                </a:solidFill>
                <a:latin typeface="微软雅黑"/>
              </a:rPr>
              <a:t>低功耗技术发展</a:t>
            </a:r>
            <a:br>
              <a:rPr sz="1800" dirty="1">
                <a:latin typeface="微软雅黑"/>
              </a:rPr>
            </a:br>
          </a:p>
          <a:p>
            <a:pPr algn="l">
              <a:lnSpc>
                <a:spcPct val="150000"/>
              </a:lnSpc>
            </a:pPr>
            <a:r>
              <a:rPr sz="1575" b="0" i="0" dirty="1">
                <a:solidFill>
                  <a:srgbClr val="000000"/>
                </a:solidFill>
                <a:latin typeface="微软雅黑"/>
              </a:rPr>
              <a:t>低功耗技术的发展对于延长设备使用寿命、提高系统效率至关重要，特别是采用如低功耗蓝牙等技术，能够在保证定位精度的同时，显著降低能耗。</a:t>
            </a:r>
            <a:br>
              <a:rPr sz="1800" dirty="1">
                <a:latin typeface="微软雅黑"/>
              </a:rPr>
            </a:br>
          </a:p>
        </p:txBody>
      </p:sp>
    </p:spTree>
  </p:cSld>
  <p:clrMapOvr>
    <a:masterClrMapping/>
  </p:clrMapOvr>
  <p:transition spd="fast"/>
  <p:timing>
    <p:tnLst>
      <p:par>
        <p:cTn id="1"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低功耗优化策略</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利用低功耗蓝牙技术</a:t>
            </a:r>
          </a:p>
          <a:p>
            <a:pPr algn="l">
              <a:lnSpc>
                <a:spcPct val="150000"/>
              </a:lnSpc>
            </a:pPr>
            <a:r>
              <a:rPr sz="1575" b="0" i="0" dirty="1">
                <a:solidFill>
                  <a:srgbClr val="000000"/>
                </a:solidFill>
                <a:latin typeface="微软雅黑"/>
              </a:rPr>
              <a:t>通过采用如iBeacon这样的低功耗蓝牙技术，可以在不开启定位功能的情况下实现精准的室内定位，有效避免因定位功能导致的高功耗问题。</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专用处理器降低功耗</a:t>
            </a:r>
          </a:p>
          <a:p>
            <a:pPr algn="r">
              <a:lnSpc>
                <a:spcPct val="150000"/>
              </a:lnSpc>
            </a:pPr>
            <a:r>
              <a:rPr sz="1575" b="0" i="0" dirty="1">
                <a:solidFill>
                  <a:srgbClr val="000000"/>
                </a:solidFill>
                <a:latin typeface="微软雅黑"/>
              </a:rPr>
              <a:t>将室内定位运动数据的处理任务分配给特定的处理器，而非应用处理器，可以显著降低设备的功率消耗，从而延长电池寿命并提升性能。</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低功耗蓝牙技术的前景</a:t>
            </a:r>
          </a:p>
          <a:p>
            <a:pPr algn="l">
              <a:lnSpc>
                <a:spcPct val="150000"/>
              </a:lnSpc>
            </a:pPr>
            <a:r>
              <a:rPr sz="1575" b="0" i="0" dirty="1">
                <a:solidFill>
                  <a:srgbClr val="000000"/>
                </a:solidFill>
                <a:latin typeface="微软雅黑"/>
              </a:rPr>
              <a:t>随着技术的发展和应用需求的增长，预计未来低功耗蓝牙技术将在室内定位领域获得更广泛的应用，为设备带来更低的能耗和更高的效率。</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质心法与三角定位</a:t>
            </a:r>
          </a:p>
        </p:txBody>
      </p:sp>
      <p:sp>
        <p:nvSpPr>
          <p:cNvPr id="4" name="New shape"/>
          <p:cNvSpPr/>
          <p:nvPr/>
        </p:nvSpPr>
        <p:spPr>
          <a:xfrm>
            <a:off x="1558800" y="2402271"/>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质心法是通过计算待定位点与多个已知坐标的信标之间的距离，利用这些距离的平均值来估算位置。此方法在基站定位中广泛应用，因其计算量小而受到青睐。</a:t>
            </a:r>
          </a:p>
        </p:txBody>
      </p:sp>
      <p:sp>
        <p:nvSpPr>
          <p:cNvPr id="5" name="New shape"/>
          <p:cNvSpPr/>
          <p:nvPr/>
        </p:nvSpPr>
        <p:spPr>
          <a:xfrm>
            <a:off x="1556530"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质心法原理与应用</a:t>
            </a:r>
          </a:p>
        </p:txBody>
      </p:sp>
      <p:sp>
        <p:nvSpPr>
          <p:cNvPr id="6" name="New shape"/>
          <p:cNvSpPr/>
          <p:nvPr/>
        </p:nvSpPr>
        <p:spPr>
          <a:xfrm>
            <a:off x="4430015" y="2878466"/>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质心法的主要优势在于其计算过程简单，对设备的要求不高。然而，其定位精度高度依赖于信标的布设密度，密度越高，定位结果越精确。</a:t>
            </a:r>
          </a:p>
        </p:txBody>
      </p:sp>
      <p:sp>
        <p:nvSpPr>
          <p:cNvPr id="7" name="New shape"/>
          <p:cNvSpPr/>
          <p:nvPr/>
        </p:nvSpPr>
        <p:spPr>
          <a:xfrm>
            <a:off x="4427625" y="1627200"/>
            <a:ext cx="2580660"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质心法的优势与局限性</a:t>
            </a:r>
          </a:p>
        </p:txBody>
      </p:sp>
      <p:sp>
        <p:nvSpPr>
          <p:cNvPr id="8" name="New shape"/>
          <p:cNvSpPr/>
          <p:nvPr/>
        </p:nvSpPr>
        <p:spPr>
          <a:xfrm>
            <a:off x="7301229" y="2878465"/>
            <a:ext cx="2744216" cy="261436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三角定位法通过测量目标与至少三个已知位置的距离，使用三角形的几何关系来计算目标的位置。尽管原理简单，但该方法需要较为复杂的设备支持，且定位效果有时并不理想。</a:t>
            </a:r>
          </a:p>
        </p:txBody>
      </p:sp>
      <p:sp>
        <p:nvSpPr>
          <p:cNvPr id="9" name="New shape"/>
          <p:cNvSpPr/>
          <p:nvPr/>
        </p:nvSpPr>
        <p:spPr>
          <a:xfrm>
            <a:off x="7298841" y="1627200"/>
            <a:ext cx="2580658" cy="1124266"/>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三角定位法的工作原理</a:t>
            </a:r>
          </a:p>
        </p:txBody>
      </p:sp>
    </p:spTree>
  </p:cSld>
  <p:clrMapOvr>
    <a:masterClrMapping/>
  </p:clrMapOvr>
  <p:transition spd="fast"/>
  <p:timing>
    <p:tnLst>
      <p:par>
        <p:cTn id="1"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新定位源探索</a:t>
            </a:r>
          </a:p>
        </p:txBody>
      </p:sp>
      <p:sp>
        <p:nvSpPr>
          <p:cNvPr id="4" name="New shape"/>
          <p:cNvSpPr/>
          <p:nvPr/>
        </p:nvSpPr>
        <p:spPr>
          <a:xfrm>
            <a:off x="1558800" y="2402271"/>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随着技术的发展，寻找新的高精度定位源成为可能，这些新源能够提供比传统GPS更精确的定位服务，尤其在室内和城市峡谷等复杂环境中。</a:t>
            </a:r>
          </a:p>
        </p:txBody>
      </p:sp>
      <p:sp>
        <p:nvSpPr>
          <p:cNvPr id="5" name="New shape"/>
          <p:cNvSpPr/>
          <p:nvPr/>
        </p:nvSpPr>
        <p:spPr>
          <a:xfrm>
            <a:off x="1556530" y="1627201"/>
            <a:ext cx="2532802" cy="648071"/>
          </a:xfrm>
          <a:prstGeom prst="roundRect">
            <a:avLst>
              <a:gd name="adj" fmla="val 20033"/>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探索新的定位源</a:t>
            </a:r>
          </a:p>
        </p:txBody>
      </p:sp>
      <p:sp>
        <p:nvSpPr>
          <p:cNvPr id="6" name="New shape"/>
          <p:cNvSpPr/>
          <p:nvPr/>
        </p:nvSpPr>
        <p:spPr>
          <a:xfrm>
            <a:off x="4430015" y="2878465"/>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通过结合视觉、音频和射频信号的技术，可以有效提高定位的精度和鲁棒性，这种多模态信号处理方式为室内外定位带来了新的研究视角和实践应用。</a:t>
            </a:r>
          </a:p>
        </p:txBody>
      </p:sp>
      <p:sp>
        <p:nvSpPr>
          <p:cNvPr id="7" name="New shape"/>
          <p:cNvSpPr/>
          <p:nvPr/>
        </p:nvSpPr>
        <p:spPr>
          <a:xfrm>
            <a:off x="4427625" y="1627200"/>
            <a:ext cx="2580660" cy="1124265"/>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基于多种信号技术的研究</a:t>
            </a:r>
          </a:p>
        </p:txBody>
      </p:sp>
      <p:sp>
        <p:nvSpPr>
          <p:cNvPr id="8" name="New shape"/>
          <p:cNvSpPr/>
          <p:nvPr/>
        </p:nvSpPr>
        <p:spPr>
          <a:xfrm>
            <a:off x="7301229" y="2878465"/>
            <a:ext cx="2744216"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利用神经网络、遗传算法等先进算法，可以显著提升室内定位的精度和稳定性，这些算法的引入为解决复杂环境下的定位问题提供了强有力的工具。</a:t>
            </a:r>
          </a:p>
        </p:txBody>
      </p:sp>
      <p:sp>
        <p:nvSpPr>
          <p:cNvPr id="9" name="New shape"/>
          <p:cNvSpPr/>
          <p:nvPr/>
        </p:nvSpPr>
        <p:spPr>
          <a:xfrm>
            <a:off x="7298841" y="1627200"/>
            <a:ext cx="2580658" cy="1124266"/>
          </a:xfrm>
          <a:prstGeom prst="roundRect">
            <a:avLst>
              <a:gd name="adj" fmla="val 10888"/>
            </a:avLst>
          </a:prstGeom>
          <a:solidFill>
            <a:srgbClr val="E1EAF5"/>
          </a:solidFill>
          <a:ln w="6350">
            <a:solidFill>
              <a:srgbClr val="005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445164"/>
                </a:solidFill>
                <a:latin typeface="微软雅黑"/>
              </a:rPr>
              <a:t>引入先进算法增强定位性能</a:t>
            </a:r>
          </a:p>
        </p:txBody>
      </p:sp>
    </p:spTree>
  </p:cSld>
  <p:clrMapOvr>
    <a:masterClrMapping/>
  </p:clrMapOvr>
  <p:transition spd="fast"/>
  <p:timing>
    <p:tnLst>
      <p:par>
        <p:cTn id="1"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p:bgPr>
    </p:bg>
    <p:spTree>
      <p:nvGrpSpPr>
        <p:cNvPr id="1" name=""/>
        <p:cNvGrpSpPr/>
        <p:nvPr/>
      </p:nvGrpSpPr>
      <p:grpSpPr>
        <a:xfrm>
          <a:off x="0" y="0"/>
          <a:ext cx="0" cy="0"/>
          <a:chOff x="0" y="0"/>
          <a:chExt cx="0" cy="0"/>
        </a:xfrm>
      </p:grpSpPr>
      <p:sp>
        <p:nvSpPr>
          <p:cNvPr id="2" name="New shape"/>
          <p:cNvSpPr/>
          <p:nvPr/>
        </p:nvSpPr>
        <p:spPr>
          <a:xfrm>
            <a:off x="611778" y="2635727"/>
            <a:ext cx="11038043"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1">
                <a:solidFill>
                  <a:srgbClr val="000000"/>
                </a:solidFill>
                <a:latin typeface="微软雅黑"/>
              </a:rPr>
              <a:t>谢 谢 大 家</a:t>
            </a:r>
          </a:p>
        </p:txBody>
      </p:sp>
    </p:spTree>
  </p:cSld>
  <p:clrMapOvr>
    <a:masterClrMapping/>
  </p:clrMapOvr>
  <p:transition spd="fast"/>
  <p:timing>
    <p:tnLst>
      <p:par>
        <p:cTn id="1"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指纹定位法探讨</a:t>
            </a:r>
          </a:p>
        </p:txBody>
      </p:sp>
      <p:sp>
        <p:nvSpPr>
          <p:cNvPr id="4" name="New shape"/>
          <p:cNvSpPr/>
          <p:nvPr/>
        </p:nvSpPr>
        <p:spPr>
          <a:xfrm>
            <a:off x="1558800" y="3011879"/>
            <a:ext cx="2744215" cy="280887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指纹定位法的基本原理</a:t>
            </a:r>
            <a:br>
              <a:rPr sz="1800" dirty="1">
                <a:latin typeface="微软雅黑"/>
              </a:rPr>
            </a:br>
          </a:p>
          <a:p>
            <a:pPr algn="l">
              <a:lnSpc>
                <a:spcPct val="150000"/>
              </a:lnSpc>
            </a:pPr>
            <a:r>
              <a:rPr sz="1575" b="0" i="0" dirty="1">
                <a:solidFill>
                  <a:srgbClr val="000000"/>
                </a:solidFill>
                <a:latin typeface="微软雅黑"/>
              </a:rPr>
              <a:t>指纹定位法是一种室内定位技术，其核心思想是利用预先收集的无线信号强度数据，建立位置与信号特征之间的映射关系，实现精确定位。</a:t>
            </a:r>
          </a:p>
        </p:txBody>
      </p:sp>
      <p:sp>
        <p:nvSpPr>
          <p:cNvPr id="5" name="New shape"/>
          <p:cNvSpPr/>
          <p:nvPr/>
        </p:nvSpPr>
        <p:spPr>
          <a:xfrm>
            <a:off x="4430015" y="3011879"/>
            <a:ext cx="2744215"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指纹定位法的优势</a:t>
            </a:r>
            <a:br>
              <a:rPr sz="1800" dirty="1">
                <a:latin typeface="微软雅黑"/>
              </a:rPr>
            </a:br>
          </a:p>
          <a:p>
            <a:pPr algn="l">
              <a:lnSpc>
                <a:spcPct val="150000"/>
              </a:lnSpc>
            </a:pPr>
            <a:r>
              <a:rPr sz="1575" b="0" i="0" dirty="1">
                <a:solidFill>
                  <a:srgbClr val="000000"/>
                </a:solidFill>
                <a:latin typeface="微软雅黑"/>
              </a:rPr>
              <a:t>指纹定位法的主要优势在于不需要大量的参考点，且定位精度高，适用于复杂的室内环境，能够提供较为准确的定位服务。</a:t>
            </a:r>
          </a:p>
        </p:txBody>
      </p:sp>
      <p:sp>
        <p:nvSpPr>
          <p:cNvPr id="6" name="New shape"/>
          <p:cNvSpPr/>
          <p:nvPr/>
        </p:nvSpPr>
        <p:spPr>
          <a:xfrm>
            <a:off x="7301229" y="3011880"/>
            <a:ext cx="2744216" cy="320932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指纹定位法的改进</a:t>
            </a:r>
            <a:br>
              <a:rPr sz="1800" dirty="1">
                <a:latin typeface="微软雅黑"/>
              </a:rPr>
            </a:br>
          </a:p>
          <a:p>
            <a:pPr algn="l">
              <a:lnSpc>
                <a:spcPct val="150000"/>
              </a:lnSpc>
            </a:pPr>
            <a:r>
              <a:rPr sz="1575" b="0" i="0" dirty="1">
                <a:solidFill>
                  <a:srgbClr val="000000"/>
                </a:solidFill>
                <a:latin typeface="微软雅黑"/>
              </a:rPr>
              <a:t>针对传统指纹定位法工作量大、可扩展性不高的问题，研究者提出了结合确定型算法和概率分布算法的新方法，以及改进的位置指纹定位算法，有效提高了定位的准确性和稳定性。</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红外线定位系统应用</a:t>
            </a:r>
          </a:p>
        </p:txBody>
      </p:sp>
      <p:sp>
        <p:nvSpPr>
          <p:cNvPr id="4" name="New shape"/>
          <p:cNvSpPr/>
          <p:nvPr/>
        </p:nvSpPr>
        <p:spPr>
          <a:xfrm>
            <a:off x="1558800" y="1627200"/>
            <a:ext cx="2744215" cy="320932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Active Badge系统</a:t>
            </a:r>
            <a:br>
              <a:rPr sz="1800" dirty="1">
                <a:latin typeface="微软雅黑"/>
              </a:rPr>
            </a:br>
          </a:p>
          <a:p>
            <a:pPr algn="l">
              <a:lnSpc>
                <a:spcPct val="150000"/>
              </a:lnSpc>
            </a:pPr>
            <a:r>
              <a:rPr sz="1575" b="0" i="0" dirty="1">
                <a:solidFill>
                  <a:srgbClr val="000000"/>
                </a:solidFill>
                <a:latin typeface="微软雅黑"/>
              </a:rPr>
              <a:t>Active Badge系统是一种经典的红外线定位应用，通过移动站和基站的红外发射器实现室内定位，适用于中小型房间，尽管定位精度平均为6米，但因其简便性被广泛采用。</a:t>
            </a:r>
          </a:p>
        </p:txBody>
      </p:sp>
      <p:sp>
        <p:nvSpPr>
          <p:cNvPr id="5" name="New shape"/>
          <p:cNvSpPr/>
          <p:nvPr/>
        </p:nvSpPr>
        <p:spPr>
          <a:xfrm>
            <a:off x="4430015" y="1627200"/>
            <a:ext cx="2744215" cy="320932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红外线LED定位技术</a:t>
            </a:r>
            <a:br>
              <a:rPr sz="1800" dirty="1">
                <a:latin typeface="微软雅黑"/>
              </a:rPr>
            </a:br>
          </a:p>
          <a:p>
            <a:pPr algn="l">
              <a:lnSpc>
                <a:spcPct val="150000"/>
              </a:lnSpc>
            </a:pPr>
            <a:r>
              <a:rPr sz="1575" b="0" i="0" dirty="1">
                <a:solidFill>
                  <a:srgbClr val="000000"/>
                </a:solidFill>
                <a:latin typeface="微软雅黑"/>
              </a:rPr>
              <a:t>利用手机红外线LED进行室内定位是近年来的研究热点，这种技术通过手机内置的红外线LED发射器和接收器，实现精准的室内位置检测，提高了定位的准确性和便捷性。</a:t>
            </a:r>
          </a:p>
        </p:txBody>
      </p:sp>
      <p:sp>
        <p:nvSpPr>
          <p:cNvPr id="6" name="New shape"/>
          <p:cNvSpPr/>
          <p:nvPr/>
        </p:nvSpPr>
        <p:spPr>
          <a:xfrm>
            <a:off x="7301229" y="1627200"/>
            <a:ext cx="2744216"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红外线定位技术的局限性</a:t>
            </a:r>
            <a:br>
              <a:rPr sz="1800" dirty="1">
                <a:latin typeface="微软雅黑"/>
              </a:rPr>
            </a:br>
          </a:p>
          <a:p>
            <a:pPr algn="l">
              <a:lnSpc>
                <a:spcPct val="150000"/>
              </a:lnSpc>
            </a:pPr>
            <a:r>
              <a:rPr sz="1575" b="0" i="0" dirty="1">
                <a:solidFill>
                  <a:srgbClr val="000000"/>
                </a:solidFill>
                <a:latin typeface="微软雅黑"/>
              </a:rPr>
              <a:t>红外线定位技术虽然在特定环境下有效，但由于其穿透力差、易受光照影响等缺点，通常需要与其他技术结合使用，以提高室内定位的精确度和可靠性。</a:t>
            </a:r>
          </a:p>
        </p:txBody>
      </p:sp>
    </p:spTree>
  </p:cSld>
  <p:clrMapOvr>
    <a:masterClrMapping/>
  </p:clrMapOvr>
  <p:transition spd="fast"/>
  <p:timing>
    <p:tnLst>
      <p:par>
        <p:cTn id="1"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445164"/>
                </a:solidFill>
                <a:latin typeface="微软雅黑"/>
              </a:rPr>
              <a:t>02</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0050AF"/>
                </a:solidFill>
                <a:latin typeface="微软雅黑"/>
              </a:rPr>
              <a:t>超声波定位技术</a:t>
            </a:r>
          </a:p>
        </p:txBody>
      </p:sp>
    </p:spTree>
  </p:cSld>
  <p:clrMapOvr>
    <a:masterClrMapping/>
  </p:clrMapOvr>
  <p:transition spd="fast"/>
  <p:timing>
    <p:tnLst>
      <p:par>
        <p:cTn id="1"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ActiveBat系统介绍</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系统定位精度</a:t>
            </a:r>
          </a:p>
          <a:p>
            <a:pPr algn="l">
              <a:lnSpc>
                <a:spcPct val="150000"/>
              </a:lnSpc>
            </a:pPr>
            <a:r>
              <a:rPr sz="1575" b="0" i="0" dirty="1">
                <a:solidFill>
                  <a:srgbClr val="000000"/>
                </a:solidFill>
                <a:latin typeface="微软雅黑"/>
              </a:rPr>
              <a:t>ActiveBat系统采用超声波技术，实现了高达3厘米的定位精度，使其在三维空间定位方面表现出色，满足了高精度定位的需求。</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445164"/>
                </a:solidFill>
                <a:latin typeface="微软雅黑"/>
              </a:rPr>
              <a:t>技术原理与开发历史</a:t>
            </a:r>
          </a:p>
          <a:p>
            <a:pPr algn="r">
              <a:lnSpc>
                <a:spcPct val="150000"/>
              </a:lnSpc>
            </a:pPr>
            <a:r>
              <a:rPr sz="1575" b="0" i="0" dirty="1">
                <a:solidFill>
                  <a:srgbClr val="000000"/>
                </a:solidFill>
                <a:latin typeface="微软雅黑"/>
              </a:rPr>
              <a:t>自1997年开发以来，ActiveBat系统通过结合超声波传输时间和射频控制信号，实现了精准的三维定位，展现了其技术的独特性与先进性。</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445164"/>
                </a:solidFill>
                <a:latin typeface="微软雅黑"/>
              </a:rPr>
              <a:t>成本与技术特点</a:t>
            </a:r>
          </a:p>
          <a:p>
            <a:pPr algn="l">
              <a:lnSpc>
                <a:spcPct val="150000"/>
              </a:lnSpc>
            </a:pPr>
            <a:r>
              <a:rPr sz="1575" b="0" i="0" dirty="1">
                <a:solidFill>
                  <a:srgbClr val="000000"/>
                </a:solidFill>
                <a:latin typeface="微软雅黑"/>
              </a:rPr>
              <a:t>尽管ActiveBat系统的硬件布设要求高，导致成本上升，但其结构简单、定位精度高的特点，确保了其在专业领域的应用价值和实用性。</a:t>
            </a:r>
          </a:p>
        </p:txBody>
      </p:sp>
      <p:sp>
        <p:nvSpPr>
          <p:cNvPr id="7" name="New shape"/>
          <p:cNvSpPr/>
          <p:nvPr/>
        </p:nvSpPr>
        <p:spPr>
          <a:xfrm>
            <a:off x="5965200" y="1926000"/>
            <a:ext cx="39600" cy="4644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44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005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tags/tag1.xml><?xml version="1.0" encoding="utf-8"?>
<p:tagLst xmlns:p="http://schemas.openxmlformats.org/presentationml/2006/main">
  <p1:tag xmlns:p1="http://schemas.openxmlformats.org/presentationml/2006/main" name="AS_NET" val="Unix 5.4 unknown"/>
  <p1:tag xmlns:p1="http://schemas.openxmlformats.org/presentationml/2006/main" name="AS_OS" val="Unix 5.4 unknown"/>
  <p1:tag xmlns:p1="http://schemas.openxmlformats.org/presentationml/2006/main" name="AS_RELEASE_DATE" val="2013.12.17"/>
  <p1:tag xmlns:p1="http://schemas.openxmlformats.org/presentationml/2006/main" name="AS_TITLE" val="Spire.Presentation for .NET "/>
  <p1:tag xmlns:p1="http://schemas.openxmlformats.org/presentationml/2006/main" name="AS_VERSION" val="2.1.0.0"/>
</p:tagLst>
</file>

<file path=ppt/theme/theme1.xml><?xml version="1.0" encoding="utf-8"?>
<a:theme xmlns:a="http://schemas.openxmlformats.org/drawingml/2006/main" name="Office Theme">
  <a1:themeElements xmlns:a1="http://schemas.openxmlformats.org/drawingml/2006/main">
    <a2:clrScheme xmlns:a2="http://schemas.openxmlformats.org/drawingml/2006/main" name="Office">
      <a3:dk1 xmlns:a3="http://schemas.openxmlformats.org/drawingml/2006/main">
        <a4:sysClr xmlns:a4="http://schemas.openxmlformats.org/drawingml/2006/main" val="windowText" lastClr="000000"/>
      </a3:dk1>
      <a3:lt1 xmlns:a3="http://schemas.openxmlformats.org/drawingml/2006/main">
        <a4:sysClr xmlns:a4="http://schemas.openxmlformats.org/drawingml/2006/main" val="window" lastClr="FFFFFF"/>
      </a3:lt1>
      <a3:dk2 xmlns:a3="http://schemas.openxmlformats.org/drawingml/2006/main">
        <a4:srgbClr xmlns:a4="http://schemas.openxmlformats.org/drawingml/2006/main" val="1F497D"/>
      </a3:dk2>
      <a3:lt2 xmlns:a3="http://schemas.openxmlformats.org/drawingml/2006/main">
        <a4:srgbClr xmlns:a4="http://schemas.openxmlformats.org/drawingml/2006/main" val="EEECE1"/>
      </a3:lt2>
      <a3:accent1 xmlns:a3="http://schemas.openxmlformats.org/drawingml/2006/main">
        <a4:srgbClr xmlns:a4="http://schemas.openxmlformats.org/drawingml/2006/main" val="4F81BD"/>
      </a3:accent1>
      <a3:accent2 xmlns:a3="http://schemas.openxmlformats.org/drawingml/2006/main">
        <a4:srgbClr xmlns:a4="http://schemas.openxmlformats.org/drawingml/2006/main" val="C0504D"/>
      </a3:accent2>
      <a3:accent3 xmlns:a3="http://schemas.openxmlformats.org/drawingml/2006/main">
        <a4:srgbClr xmlns:a4="http://schemas.openxmlformats.org/drawingml/2006/main" val="9BBB59"/>
      </a3:accent3>
      <a3:accent4 xmlns:a3="http://schemas.openxmlformats.org/drawingml/2006/main">
        <a4:srgbClr xmlns:a4="http://schemas.openxmlformats.org/drawingml/2006/main" val="8064A2"/>
      </a3:accent4>
      <a3:accent5 xmlns:a3="http://schemas.openxmlformats.org/drawingml/2006/main">
        <a4:srgbClr xmlns:a4="http://schemas.openxmlformats.org/drawingml/2006/main" val="4BACC6"/>
      </a3:accent5>
      <a3:accent6 xmlns:a3="http://schemas.openxmlformats.org/drawingml/2006/main">
        <a4:srgbClr xmlns:a4="http://schemas.openxmlformats.org/drawingml/2006/main" val="F79646"/>
      </a3:accent6>
      <a3:hlink xmlns:a3="http://schemas.openxmlformats.org/drawingml/2006/main">
        <a4:srgbClr xmlns:a4="http://schemas.openxmlformats.org/drawingml/2006/main" val="0000FF"/>
      </a3:hlink>
      <a3:folHlink xmlns:a3="http://schemas.openxmlformats.org/drawingml/2006/main">
        <a4:srgbClr xmlns:a4="http://schemas.openxmlformats.org/drawingml/2006/main" val="800080"/>
      </a3:folHlink>
    </a2:clrScheme>
    <a2:fontScheme xmlns:a2="http://schemas.openxmlformats.org/drawingml/2006/main" name="Office">
      <a3:majorFont xmlns:a3="http://schemas.openxmlformats.org/drawingml/2006/main">
        <a4:latin xmlns:a4="http://schemas.openxmlformats.org/drawingml/2006/main" typeface="Calibri"/>
        <a4:ea xmlns:a4="http://schemas.openxmlformats.org/drawingml/2006/main" typeface=""/>
        <a4:cs xmlns:a4="http://schemas.openxmlformats.org/drawingml/2006/main" typeface=""/>
        <a4:font xmlns:a4="http://schemas.openxmlformats.org/drawingml/2006/main" script="Orya" typeface="Kalinga"/>
        <a4:font xmlns:a4="http://schemas.openxmlformats.org/drawingml/2006/main" script="Mlym" typeface="Kartika"/>
        <a4:font xmlns:a4="http://schemas.openxmlformats.org/drawingml/2006/main" script="Deva" typeface="Mangal"/>
        <a4:font xmlns:a4="http://schemas.openxmlformats.org/drawingml/2006/main" script="Mong" typeface="Mongolian Baiti"/>
        <a4:font xmlns:a4="http://schemas.openxmlformats.org/drawingml/2006/main" script="Ethi" typeface="Nyala"/>
        <a4:font xmlns:a4="http://schemas.openxmlformats.org/drawingml/2006/main" script="Geor" typeface="Sylfaen"/>
        <a4:font xmlns:a4="http://schemas.openxmlformats.org/drawingml/2006/main" script="Sinh" typeface="Iskoola Pota"/>
        <a4:font xmlns:a4="http://schemas.openxmlformats.org/drawingml/2006/main" script="Taml" typeface="Latha"/>
        <a4:font xmlns:a4="http://schemas.openxmlformats.org/drawingml/2006/main" script="Tibt" typeface="Microsoft Himalaya"/>
        <a4:font xmlns:a4="http://schemas.openxmlformats.org/drawingml/2006/main" script="Gujr" typeface="Shruti"/>
        <a4:font xmlns:a4="http://schemas.openxmlformats.org/drawingml/2006/main" script="Hant" typeface="新細明體"/>
        <a4:font xmlns:a4="http://schemas.openxmlformats.org/drawingml/2006/main" script="Khmr" typeface="MoolBoran"/>
        <a4:font xmlns:a4="http://schemas.openxmlformats.org/drawingml/2006/main" script="Laoo" typeface="DokChampa"/>
        <a4:font xmlns:a4="http://schemas.openxmlformats.org/drawingml/2006/main" script="Cher" typeface="Plantagenet Cherokee"/>
        <a4:font xmlns:a4="http://schemas.openxmlformats.org/drawingml/2006/main" script="Hans" typeface="宋体"/>
        <a4:font xmlns:a4="http://schemas.openxmlformats.org/drawingml/2006/main" script="Hebr" typeface="Times New Roman"/>
        <a4:font xmlns:a4="http://schemas.openxmlformats.org/drawingml/2006/main" script="Uigh" typeface="Microsoft Uighur"/>
        <a4:font xmlns:a4="http://schemas.openxmlformats.org/drawingml/2006/main" script="Guru" typeface="Raavi"/>
        <a4:font xmlns:a4="http://schemas.openxmlformats.org/drawingml/2006/main" script="Cans" typeface="Euphemia"/>
        <a4:font xmlns:a4="http://schemas.openxmlformats.org/drawingml/2006/main" script="Jpan" typeface="ＭＳ Ｐゴシック"/>
        <a4:font xmlns:a4="http://schemas.openxmlformats.org/drawingml/2006/main" script="Arab" typeface="Times New Roman"/>
        <a4:font xmlns:a4="http://schemas.openxmlformats.org/drawingml/2006/main" script="Syrc" typeface="Estrangelo Edessa"/>
        <a4:font xmlns:a4="http://schemas.openxmlformats.org/drawingml/2006/main" script="Hang" typeface="맑은 고딕"/>
        <a4:font xmlns:a4="http://schemas.openxmlformats.org/drawingml/2006/main" script="Viet" typeface="Times New Roman"/>
        <a4:font xmlns:a4="http://schemas.openxmlformats.org/drawingml/2006/main" script="Thai" typeface="Angsana New"/>
        <a4:font xmlns:a4="http://schemas.openxmlformats.org/drawingml/2006/main" script="Yiii" typeface="Microsoft Yi Baiti"/>
        <a4:font xmlns:a4="http://schemas.openxmlformats.org/drawingml/2006/main" script="Thaa" typeface="MV Boli"/>
        <a4:font xmlns:a4="http://schemas.openxmlformats.org/drawingml/2006/main" script="Beng" typeface="Vrinda"/>
        <a4:font xmlns:a4="http://schemas.openxmlformats.org/drawingml/2006/main" script="Telu" typeface="Gautami"/>
        <a4:font xmlns:a4="http://schemas.openxmlformats.org/drawingml/2006/main" script="Knda" typeface="Tunga"/>
      </a3:majorFont>
      <a3:minorFont xmlns:a3="http://schemas.openxmlformats.org/drawingml/2006/main">
        <a4:latin xmlns:a4="http://schemas.openxmlformats.org/drawingml/2006/main" typeface="Calibri"/>
        <a4:ea xmlns:a4="http://schemas.openxmlformats.org/drawingml/2006/main" typeface=""/>
        <a4:cs xmlns:a4="http://schemas.openxmlformats.org/drawingml/2006/main" typeface=""/>
        <a4:font xmlns:a4="http://schemas.openxmlformats.org/drawingml/2006/main" script="Orya" typeface="Kalinga"/>
        <a4:font xmlns:a4="http://schemas.openxmlformats.org/drawingml/2006/main" script="Mlym" typeface="Kartika"/>
        <a4:font xmlns:a4="http://schemas.openxmlformats.org/drawingml/2006/main" script="Deva" typeface="Mangal"/>
        <a4:font xmlns:a4="http://schemas.openxmlformats.org/drawingml/2006/main" script="Mong" typeface="Mongolian Baiti"/>
        <a4:font xmlns:a4="http://schemas.openxmlformats.org/drawingml/2006/main" script="Ethi" typeface="Nyala"/>
        <a4:font xmlns:a4="http://schemas.openxmlformats.org/drawingml/2006/main" script="Geor" typeface="Sylfaen"/>
        <a4:font xmlns:a4="http://schemas.openxmlformats.org/drawingml/2006/main" script="Sinh" typeface="Iskoola Pota"/>
        <a4:font xmlns:a4="http://schemas.openxmlformats.org/drawingml/2006/main" script="Taml" typeface="Latha"/>
        <a4:font xmlns:a4="http://schemas.openxmlformats.org/drawingml/2006/main" script="Tibt" typeface="Microsoft Himalaya"/>
        <a4:font xmlns:a4="http://schemas.openxmlformats.org/drawingml/2006/main" script="Gujr" typeface="Shruti"/>
        <a4:font xmlns:a4="http://schemas.openxmlformats.org/drawingml/2006/main" script="Hant" typeface="新細明體"/>
        <a4:font xmlns:a4="http://schemas.openxmlformats.org/drawingml/2006/main" script="Khmr" typeface="DaunPenh"/>
        <a4:font xmlns:a4="http://schemas.openxmlformats.org/drawingml/2006/main" script="Laoo" typeface="DokChampa"/>
        <a4:font xmlns:a4="http://schemas.openxmlformats.org/drawingml/2006/main" script="Cher" typeface="Plantagenet Cherokee"/>
        <a4:font xmlns:a4="http://schemas.openxmlformats.org/drawingml/2006/main" script="Hans" typeface="宋体"/>
        <a4:font xmlns:a4="http://schemas.openxmlformats.org/drawingml/2006/main" script="Hebr" typeface="Arial"/>
        <a4:font xmlns:a4="http://schemas.openxmlformats.org/drawingml/2006/main" script="Uigh" typeface="Microsoft Uighur"/>
        <a4:font xmlns:a4="http://schemas.openxmlformats.org/drawingml/2006/main" script="Guru" typeface="Raavi"/>
        <a4:font xmlns:a4="http://schemas.openxmlformats.org/drawingml/2006/main" script="Cans" typeface="Euphemia"/>
        <a4:font xmlns:a4="http://schemas.openxmlformats.org/drawingml/2006/main" script="Jpan" typeface="ＭＳ Ｐゴシック"/>
        <a4:font xmlns:a4="http://schemas.openxmlformats.org/drawingml/2006/main" script="Arab" typeface="Arial"/>
        <a4:font xmlns:a4="http://schemas.openxmlformats.org/drawingml/2006/main" script="Syrc" typeface="Estrangelo Edessa"/>
        <a4:font xmlns:a4="http://schemas.openxmlformats.org/drawingml/2006/main" script="Hang" typeface="맑은 고딕"/>
        <a4:font xmlns:a4="http://schemas.openxmlformats.org/drawingml/2006/main" script="Viet" typeface="Arial"/>
        <a4:font xmlns:a4="http://schemas.openxmlformats.org/drawingml/2006/main" script="Thai" typeface="Cordia New"/>
        <a4:font xmlns:a4="http://schemas.openxmlformats.org/drawingml/2006/main" script="Yiii" typeface="Microsoft Yi Baiti"/>
        <a4:font xmlns:a4="http://schemas.openxmlformats.org/drawingml/2006/main" script="Thaa" typeface="MV Boli"/>
        <a4:font xmlns:a4="http://schemas.openxmlformats.org/drawingml/2006/main" script="Beng" typeface="Vrinda"/>
        <a4:font xmlns:a4="http://schemas.openxmlformats.org/drawingml/2006/main" script="Telu" typeface="Gautami"/>
        <a4:font xmlns:a4="http://schemas.openxmlformats.org/drawingml/2006/main" script="Knda" typeface="Tunga"/>
      </a3:minorFont>
    </a2:fontScheme>
    <a2:fmtScheme xmlns:a2="http://schemas.openxmlformats.org/drawingml/2006/main" name="Office">
      <a3:fillStyleLst xmlns:a3="http://schemas.openxmlformats.org/drawingml/2006/main">
        <a4:solidFill xmlns:a4="http://schemas.openxmlformats.org/drawingml/2006/main">
          <a5:schemeClr xmlns:a5="http://schemas.openxmlformats.org/drawingml/2006/main" val="phClr"/>
        </a4:soli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50000"/>
                <a8:satMod xmlns:a8="http://schemas.openxmlformats.org/drawingml/2006/main" val="300000"/>
              </a7:schemeClr>
            </a6:gs>
            <a6:gs xmlns:a6="http://schemas.openxmlformats.org/drawingml/2006/main" pos="35000">
              <a7:schemeClr xmlns:a7="http://schemas.openxmlformats.org/drawingml/2006/main" val="phClr">
                <a8:tint xmlns:a8="http://schemas.openxmlformats.org/drawingml/2006/main" val="37000"/>
                <a8:satMod xmlns:a8="http://schemas.openxmlformats.org/drawingml/2006/main" val="300000"/>
              </a7:schemeClr>
            </a6:gs>
            <a6:gs xmlns:a6="http://schemas.openxmlformats.org/drawingml/2006/main" pos="100000">
              <a7:schemeClr xmlns:a7="http://schemas.openxmlformats.org/drawingml/2006/main" val="phClr">
                <a8:tint xmlns:a8="http://schemas.openxmlformats.org/drawingml/2006/main" val="15000"/>
                <a8:satMod xmlns:a8="http://schemas.openxmlformats.org/drawingml/2006/main" val="350000"/>
              </a7:schemeClr>
            </a6:gs>
          </a5:gsLst>
          <a5:lin xmlns:a5="http://schemas.openxmlformats.org/drawingml/2006/main" ang="16200000" scaled="1"/>
          <a5:tileRect xmlns:a5="http://schemas.openxmlformats.org/drawingml/2006/main"/>
        </a4:gra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shade xmlns:a8="http://schemas.openxmlformats.org/drawingml/2006/main" val="51000"/>
                <a8:satMod xmlns:a8="http://schemas.openxmlformats.org/drawingml/2006/main" val="130000"/>
              </a7:schemeClr>
            </a6:gs>
            <a6:gs xmlns:a6="http://schemas.openxmlformats.org/drawingml/2006/main" pos="80000">
              <a7:schemeClr xmlns:a7="http://schemas.openxmlformats.org/drawingml/2006/main" val="phClr">
                <a8:shade xmlns:a8="http://schemas.openxmlformats.org/drawingml/2006/main" val="93000"/>
                <a8:satMod xmlns:a8="http://schemas.openxmlformats.org/drawingml/2006/main" val="130000"/>
              </a7:schemeClr>
            </a6:gs>
            <a6:gs xmlns:a6="http://schemas.openxmlformats.org/drawingml/2006/main" pos="100000">
              <a7:schemeClr xmlns:a7="http://schemas.openxmlformats.org/drawingml/2006/main" val="phClr">
                <a8:shade xmlns:a8="http://schemas.openxmlformats.org/drawingml/2006/main" val="94000"/>
                <a8:satMod xmlns:a8="http://schemas.openxmlformats.org/drawingml/2006/main" val="135000"/>
              </a7:schemeClr>
            </a6:gs>
          </a5:gsLst>
          <a5:lin xmlns:a5="http://schemas.openxmlformats.org/drawingml/2006/main" ang="16200000" scaled="0"/>
          <a5:tileRect xmlns:a5="http://schemas.openxmlformats.org/drawingml/2006/main"/>
        </a4:gradFill>
      </a3:fillStyleLst>
      <a3:lnStyleLst xmlns:a3="http://schemas.openxmlformats.org/drawingml/2006/main">
        <a4:ln xmlns:a4="http://schemas.openxmlformats.org/drawingml/2006/main" w="9525" cap="flat" cmpd="sng" algn="ctr">
          <solidFill xmlns="http://schemas.openxmlformats.org/drawingml/2006/main">
            <a5:schemeClr xmlns:a5="http://schemas.openxmlformats.org/drawingml/2006/main" val="phClr">
              <a6:shade xmlns:a6="http://schemas.openxmlformats.org/drawingml/2006/main" val="95000"/>
              <a6:satMod xmlns:a6="http://schemas.openxmlformats.org/drawingml/2006/main" val="105000"/>
            </a5:schemeClr>
          </solidFill>
          <a5:prstDash xmlns:a5="http://schemas.openxmlformats.org/drawingml/2006/main" val="solid"/>
        </a4:ln>
        <a4:ln xmlns:a4="http://schemas.openxmlformats.org/drawingml/2006/main" w="25400" cap="flat" cmpd="sng" algn="ctr">
          <solidFill xmlns="http://schemas.openxmlformats.org/drawingml/2006/main">
            <a5:schemeClr xmlns:a5="http://schemas.openxmlformats.org/drawingml/2006/main" val="phClr"/>
          </solidFill>
          <a5:prstDash xmlns:a5="http://schemas.openxmlformats.org/drawingml/2006/main" val="solid"/>
        </a4:ln>
        <a4:ln xmlns:a4="http://schemas.openxmlformats.org/drawingml/2006/main" w="38100" cap="flat" cmpd="sng" algn="ctr">
          <solidFill xmlns="http://schemas.openxmlformats.org/drawingml/2006/main">
            <a5:schemeClr xmlns:a5="http://schemas.openxmlformats.org/drawingml/2006/main" val="phClr"/>
          </solidFill>
          <a5:prstDash xmlns:a5="http://schemas.openxmlformats.org/drawingml/2006/main" val="solid"/>
        </a4:ln>
      </a3:lnStyleLst>
      <a3:effectStyleLst xmlns:a3="http://schemas.openxmlformats.org/drawingml/2006/main">
        <a4:effectStyle xmlns:a4="http://schemas.openxmlformats.org/drawingml/2006/main">
          <a5:effectLst xmlns:a5="http://schemas.openxmlformats.org/drawingml/2006/main">
            <a6:outerShdw xmlns:a6="http://schemas.openxmlformats.org/drawingml/2006/main" blurRad="40000" dir="5400000" dist="20000" rotWithShape="0">
              <a7:srgbClr xmlns:a7="http://schemas.openxmlformats.org/drawingml/2006/main" val="000000">
                <a8:alpha xmlns:a8="http://schemas.openxmlformats.org/drawingml/2006/main" val="38000"/>
              </a7:srgbClr>
            </a6:outerShdw>
          </a5:effectLst>
        </a4:effectStyle>
        <a4:effectStyle xmlns:a4="http://schemas.openxmlformats.org/drawingml/2006/main">
          <a5:effectLst xmlns:a5="http://schemas.openxmlformats.org/drawingml/2006/main">
            <a6:outerShdw xmlns:a6="http://schemas.openxmlformats.org/drawingml/2006/main" blurRad="40000" dir="5400000" dist="23000" rotWithShape="0">
              <a7:srgbClr xmlns:a7="http://schemas.openxmlformats.org/drawingml/2006/main" val="000000">
                <a8:alpha xmlns:a8="http://schemas.openxmlformats.org/drawingml/2006/main" val="35000"/>
              </a7:srgbClr>
            </a6:outerShdw>
          </a5:effectLst>
        </a4:effectStyle>
        <a4:effectStyle xmlns:a4="http://schemas.openxmlformats.org/drawingml/2006/main">
          <a5:effectLst xmlns:a5="http://schemas.openxmlformats.org/drawingml/2006/main">
            <a6:outerShdw xmlns:a6="http://schemas.openxmlformats.org/drawingml/2006/main" blurRad="40000" dir="5400000" dist="23000" rotWithShape="0">
              <a7:srgbClr xmlns:a7="http://schemas.openxmlformats.org/drawingml/2006/main" val="000000">
                <a8:alpha xmlns:a8="http://schemas.openxmlformats.org/drawingml/2006/main" val="35000"/>
              </a7:srgbClr>
            </a6:outerShdw>
          </a5:effectLst>
          <a5:scene3d xmlns:a5="http://schemas.openxmlformats.org/drawingml/2006/main">
            <a6:camera xmlns:a6="http://schemas.openxmlformats.org/drawingml/2006/main" prst="orthographicFront">
              <a7:rot xmlns:a7="http://schemas.openxmlformats.org/drawingml/2006/main" lat="0" lon="0" rev="0"/>
            </a6:camera>
            <a6:lightRig xmlns:a6="http://schemas.openxmlformats.org/drawingml/2006/main" dir="t" rig="threePt">
              <a7:rot xmlns:a7="http://schemas.openxmlformats.org/drawingml/2006/main" lat="0" lon="0" rev="1200000"/>
            </a6:lightRig>
          </a5:scene3d>
          <a5:sp3d xmlns:a5="http://schemas.openxmlformats.org/drawingml/2006/main">
            <a6:bevelT xmlns:a6="http://schemas.openxmlformats.org/drawingml/2006/main" w="63500" h="25400" prst="circle"/>
          </a5:sp3d>
        </a4:effectStyle>
      </a3:effectStyleLst>
      <a3:bgFillStyleLst xmlns:a3="http://schemas.openxmlformats.org/drawingml/2006/main">
        <a4:solidFill xmlns:a4="http://schemas.openxmlformats.org/drawingml/2006/main">
          <a5:schemeClr xmlns:a5="http://schemas.openxmlformats.org/drawingml/2006/main" val="phClr"/>
        </a4:soli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40000"/>
                <a8:satMod xmlns:a8="http://schemas.openxmlformats.org/drawingml/2006/main" val="350000"/>
              </a7:schemeClr>
            </a6:gs>
            <a6:gs xmlns:a6="http://schemas.openxmlformats.org/drawingml/2006/main" pos="40000">
              <a7:schemeClr xmlns:a7="http://schemas.openxmlformats.org/drawingml/2006/main" val="phClr">
                <a8:tint xmlns:a8="http://schemas.openxmlformats.org/drawingml/2006/main" val="45000"/>
                <a8:shade xmlns:a8="http://schemas.openxmlformats.org/drawingml/2006/main" val="99000"/>
                <a8:satMod xmlns:a8="http://schemas.openxmlformats.org/drawingml/2006/main" val="350000"/>
              </a7:schemeClr>
            </a6:gs>
            <a6:gs xmlns:a6="http://schemas.openxmlformats.org/drawingml/2006/main" pos="100000">
              <a7:schemeClr xmlns:a7="http://schemas.openxmlformats.org/drawingml/2006/main" val="phClr">
                <a8:shade xmlns:a8="http://schemas.openxmlformats.org/drawingml/2006/main" val="20000"/>
                <a8:satMod xmlns:a8="http://schemas.openxmlformats.org/drawingml/2006/main" val="255000"/>
              </a7:schemeClr>
            </a6:gs>
          </a5:gsLst>
          <a5:path xmlns:a5="http://schemas.openxmlformats.org/drawingml/2006/main" path="circle">
            <a6:fillToRect xmlns:a6="http://schemas.openxmlformats.org/drawingml/2006/main" l="50000" t="-80000" r="50000" b="180000"/>
          </a5:path>
          <a5:tileRect xmlns:a5="http://schemas.openxmlformats.org/drawingml/2006/main"/>
        </a4:gra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80000"/>
                <a8:satMod xmlns:a8="http://schemas.openxmlformats.org/drawingml/2006/main" val="300000"/>
              </a7:schemeClr>
            </a6:gs>
            <a6:gs xmlns:a6="http://schemas.openxmlformats.org/drawingml/2006/main" pos="100000">
              <a7:schemeClr xmlns:a7="http://schemas.openxmlformats.org/drawingml/2006/main" val="phClr">
                <a8:shade xmlns:a8="http://schemas.openxmlformats.org/drawingml/2006/main" val="30000"/>
                <a8:satMod xmlns:a8="http://schemas.openxmlformats.org/drawingml/2006/main" val="200000"/>
              </a7:schemeClr>
            </a6:gs>
          </a5:gsLst>
          <a5:path xmlns:a5="http://schemas.openxmlformats.org/drawingml/2006/main" path="circle">
            <a6:fillToRect xmlns:a6="http://schemas.openxmlformats.org/drawingml/2006/main" l="50000" t="50000" r="50000" b="50000"/>
          </a5:path>
          <a5:tileRect xmlns:a5="http://schemas.openxmlformats.org/drawingml/2006/main"/>
        </a4:gradFill>
      </a3:bgFillStyleLst>
    </a2:fmtScheme>
  </a1:themeElements>
  <a:objectDefaults/>
</a:theme>
</file>

<file path=docProps/app.xml><?xml version="1.0" encoding="utf-8"?>
<Properties xmlns="http://schemas.openxmlformats.org/officeDocument/2006/extended-properties" xmlns:vt="http://schemas.openxmlformats.org/officeDocument/2006/docPropsVTypes">
  <TotalTime>1</TotalTime>
  <Application>Spire.Presentation for.NET 2.1.0.0</Application>
  <PresentationFormat>全屏显示(4:3)</PresentationFormat>
  <Slides>1</Slides>
  <ScaleCrop>false</ScaleCrop>
  <HeadingPairs>
    <vt:vector size="4" baseType="variant">
      <vt:variant>
        <vt:lpstr>主题</vt:lpstr>
      </vt:variant>
      <vt:variant>
        <vt:i4>1</vt:i4>
      </vt:variant>
      <vt:variant>
        <vt:lpstr>幻灯片标题</vt:lpstr>
      </vt:variant>
      <vt:variant>
        <vt:i4>1</vt:i4>
      </vt:variant>
    </vt:vector>
  </HeadingPair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2024-09-19T13:55:34.0670000Z</dcterms:created>
  <dcterms:modified xsi:type="dcterms:W3CDTF">2024-09-19T13:55:34.0670000Z</dcterms:modified>
</cp:coreProperties>
</file>